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38" r:id="rId8"/>
  </p:sldMasterIdLst>
  <p:notesMasterIdLst>
    <p:notesMasterId r:id="rId72"/>
  </p:notesMasterIdLst>
  <p:handoutMasterIdLst>
    <p:handoutMasterId r:id="rId73"/>
  </p:handoutMasterIdLst>
  <p:sldIdLst>
    <p:sldId id="257" r:id="rId9"/>
    <p:sldId id="258" r:id="rId10"/>
    <p:sldId id="377" r:id="rId11"/>
    <p:sldId id="256" r:id="rId12"/>
    <p:sldId id="381" r:id="rId13"/>
    <p:sldId id="493" r:id="rId14"/>
    <p:sldId id="389" r:id="rId15"/>
    <p:sldId id="494" r:id="rId16"/>
    <p:sldId id="463" r:id="rId17"/>
    <p:sldId id="495" r:id="rId18"/>
    <p:sldId id="464" r:id="rId19"/>
    <p:sldId id="382" r:id="rId20"/>
    <p:sldId id="465" r:id="rId21"/>
    <p:sldId id="383" r:id="rId22"/>
    <p:sldId id="466" r:id="rId23"/>
    <p:sldId id="467" r:id="rId24"/>
    <p:sldId id="390" r:id="rId25"/>
    <p:sldId id="543" r:id="rId26"/>
    <p:sldId id="552" r:id="rId27"/>
    <p:sldId id="557" r:id="rId28"/>
    <p:sldId id="544" r:id="rId29"/>
    <p:sldId id="560" r:id="rId30"/>
    <p:sldId id="573" r:id="rId31"/>
    <p:sldId id="553" r:id="rId32"/>
    <p:sldId id="554" r:id="rId33"/>
    <p:sldId id="555" r:id="rId34"/>
    <p:sldId id="556" r:id="rId35"/>
    <p:sldId id="549" r:id="rId36"/>
    <p:sldId id="551" r:id="rId37"/>
    <p:sldId id="542" r:id="rId38"/>
    <p:sldId id="469" r:id="rId39"/>
    <p:sldId id="482" r:id="rId40"/>
    <p:sldId id="471" r:id="rId41"/>
    <p:sldId id="521" r:id="rId42"/>
    <p:sldId id="561" r:id="rId43"/>
    <p:sldId id="562" r:id="rId44"/>
    <p:sldId id="474" r:id="rId45"/>
    <p:sldId id="391" r:id="rId46"/>
    <p:sldId id="527" r:id="rId47"/>
    <p:sldId id="528" r:id="rId48"/>
    <p:sldId id="529" r:id="rId49"/>
    <p:sldId id="530" r:id="rId50"/>
    <p:sldId id="531" r:id="rId51"/>
    <p:sldId id="532" r:id="rId52"/>
    <p:sldId id="407" r:id="rId53"/>
    <p:sldId id="422" r:id="rId54"/>
    <p:sldId id="411" r:id="rId55"/>
    <p:sldId id="504" r:id="rId56"/>
    <p:sldId id="506" r:id="rId57"/>
    <p:sldId id="505" r:id="rId58"/>
    <p:sldId id="507" r:id="rId59"/>
    <p:sldId id="558" r:id="rId60"/>
    <p:sldId id="559" r:id="rId61"/>
    <p:sldId id="572" r:id="rId62"/>
    <p:sldId id="563" r:id="rId63"/>
    <p:sldId id="564" r:id="rId64"/>
    <p:sldId id="565" r:id="rId65"/>
    <p:sldId id="566" r:id="rId66"/>
    <p:sldId id="567" r:id="rId67"/>
    <p:sldId id="568" r:id="rId68"/>
    <p:sldId id="569" r:id="rId69"/>
    <p:sldId id="570" r:id="rId70"/>
    <p:sldId id="364" r:id="rId7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99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166" autoAdjust="0"/>
    <p:restoredTop sz="94563" autoAdjust="0"/>
  </p:normalViewPr>
  <p:slideViewPr>
    <p:cSldViewPr>
      <p:cViewPr varScale="1">
        <p:scale>
          <a:sx n="95" d="100"/>
          <a:sy n="95" d="100"/>
        </p:scale>
        <p:origin x="-120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76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09EAF-4D6B-42B4-980B-70CAA5668880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0BBF6-158B-402A-A62B-84FB2A0376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7242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AC798-DF37-443A-9F90-3CED578FF006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573ADD-084B-402E-A698-8F99939239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3725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9318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0886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462821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59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61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62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451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8078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921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73ADD-084B-402E-A698-8F99939239D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>
            <a:lvl1pPr>
              <a:buSzPct val="85000"/>
              <a:buFontTx/>
              <a:buBlip>
                <a:blip r:embed="rId2"/>
              </a:buBlip>
              <a:defRPr sz="2400">
                <a:solidFill>
                  <a:srgbClr val="0A5AA2"/>
                </a:solidFill>
              </a:defRPr>
            </a:lvl1pPr>
            <a:lvl2pPr>
              <a:buFont typeface="Wingdings" pitchFamily="2" charset="2"/>
              <a:buChar char="Ø"/>
              <a:defRPr sz="2000">
                <a:solidFill>
                  <a:srgbClr val="0C6DE2"/>
                </a:solidFill>
              </a:defRPr>
            </a:lvl2pPr>
            <a:lvl3pPr>
              <a:defRPr sz="1800">
                <a:solidFill>
                  <a:srgbClr val="5EBDFE"/>
                </a:solidFill>
                <a:latin typeface="华文仿宋" pitchFamily="2" charset="-122"/>
                <a:ea typeface="华文仿宋" pitchFamily="2" charset="-122"/>
              </a:defRPr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928926" y="2357430"/>
            <a:ext cx="5286412" cy="1470025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71802" y="4214818"/>
            <a:ext cx="5043478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072330" cy="785794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tx2"/>
                </a:solidFill>
                <a:effectLst/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6" name="图片 5" descr="{AA63D24B-E3BB-4150-A431-A981E3661FD9}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8868" y="6357958"/>
            <a:ext cx="1553264" cy="4286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072330" cy="785794"/>
          </a:xfrm>
          <a:prstGeom prst="rect">
            <a:avLst/>
          </a:prstGeom>
        </p:spPr>
        <p:txBody>
          <a:bodyPr/>
          <a:lstStyle>
            <a:lvl1pPr algn="l">
              <a:defRPr lang="zh-CN" altLang="en-US" sz="2800" b="1" kern="1200" dirty="0" smtClean="0">
                <a:solidFill>
                  <a:schemeClr val="tx2"/>
                </a:solidFill>
                <a:effectLst/>
                <a:latin typeface="华文中宋" pitchFamily="2" charset="-122"/>
                <a:ea typeface="华文中宋" pitchFamily="2" charset="-122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4" name="图片 3" descr="{AA63D24B-E3BB-4150-A431-A981E3661FD9}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8868" y="6357958"/>
            <a:ext cx="1553264" cy="4286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38" y="2357430"/>
            <a:ext cx="715803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en-US" sz="4000" b="1" kern="1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4" name="图片 3" descr="5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31820" y="6072206"/>
            <a:ext cx="1525998" cy="11428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内页v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图片1副本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7744" y="2060847"/>
            <a:ext cx="6804818" cy="2785473"/>
          </a:xfrm>
        </p:spPr>
        <p:txBody>
          <a:bodyPr anchor="ctr"/>
          <a:lstStyle>
            <a:lvl1pPr>
              <a:lnSpc>
                <a:spcPct val="100000"/>
              </a:lnSpc>
              <a:defRPr sz="6000" spc="-80" baseline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2159" y="4221088"/>
            <a:ext cx="2984373" cy="9144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281738"/>
            <a:ext cx="9151938" cy="603250"/>
          </a:xfrm>
          <a:prstGeom prst="rect">
            <a:avLst/>
          </a:prstGeom>
          <a:solidFill>
            <a:srgbClr val="1B1B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0" y="6245225"/>
            <a:ext cx="9151938" cy="63500"/>
            <a:chOff x="0" y="3789040"/>
            <a:chExt cx="9144000" cy="720080"/>
          </a:xfrm>
        </p:grpSpPr>
        <p:grpSp>
          <p:nvGrpSpPr>
            <p:cNvPr id="6" name="组合 8"/>
            <p:cNvGrpSpPr>
              <a:grpSpLocks/>
            </p:cNvGrpSpPr>
            <p:nvPr userDrawn="1"/>
          </p:nvGrpSpPr>
          <p:grpSpPr bwMode="auto">
            <a:xfrm>
              <a:off x="0" y="3789040"/>
              <a:ext cx="9144000" cy="720080"/>
              <a:chOff x="0" y="3789040"/>
              <a:chExt cx="9144000" cy="720080"/>
            </a:xfrm>
          </p:grpSpPr>
          <p:sp>
            <p:nvSpPr>
              <p:cNvPr id="8" name="矩形 7"/>
              <p:cNvSpPr/>
              <p:nvPr userDrawn="1"/>
            </p:nvSpPr>
            <p:spPr>
              <a:xfrm>
                <a:off x="0" y="3789040"/>
                <a:ext cx="3048529" cy="720080"/>
              </a:xfrm>
              <a:prstGeom prst="rect">
                <a:avLst/>
              </a:prstGeom>
              <a:solidFill>
                <a:srgbClr val="0D4A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矩形 8"/>
              <p:cNvSpPr/>
              <p:nvPr userDrawn="1"/>
            </p:nvSpPr>
            <p:spPr>
              <a:xfrm>
                <a:off x="3048529" y="3789040"/>
                <a:ext cx="3046943" cy="720080"/>
              </a:xfrm>
              <a:prstGeom prst="rect">
                <a:avLst/>
              </a:prstGeom>
              <a:solidFill>
                <a:srgbClr val="4C9B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矩形 9"/>
              <p:cNvSpPr/>
              <p:nvPr userDrawn="1"/>
            </p:nvSpPr>
            <p:spPr>
              <a:xfrm>
                <a:off x="6095471" y="3789040"/>
                <a:ext cx="3048529" cy="720080"/>
              </a:xfrm>
              <a:prstGeom prst="rect">
                <a:avLst/>
              </a:prstGeom>
              <a:solidFill>
                <a:srgbClr val="E5B6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7" name="矩形 6"/>
            <p:cNvSpPr/>
            <p:nvPr userDrawn="1"/>
          </p:nvSpPr>
          <p:spPr>
            <a:xfrm>
              <a:off x="0" y="3933056"/>
              <a:ext cx="9144000" cy="144016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40" y="72008"/>
            <a:ext cx="7596336" cy="692696"/>
          </a:xfrm>
        </p:spPr>
        <p:txBody>
          <a:bodyPr/>
          <a:lstStyle>
            <a:lvl1pPr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8208912" cy="4373563"/>
          </a:xfrm>
          <a:prstGeom prst="rect">
            <a:avLst/>
          </a:prstGeom>
        </p:spPr>
        <p:txBody>
          <a:bodyPr/>
          <a:lstStyle>
            <a:lvl1pPr>
              <a:defRPr sz="2400" b="0"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667625" y="6448425"/>
            <a:ext cx="1316038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18" Type="http://schemas.openxmlformats.org/officeDocument/2006/relationships/image" Target="../media/image9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ub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9471" y="125628"/>
            <a:ext cx="6400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仿宋" pitchFamily="2" charset="-122"/>
          <a:ea typeface="华文仿宋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itle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051" name="Picture 3" descr="title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-303213" y="501633"/>
            <a:ext cx="6627813" cy="5699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052" name="Picture 4" descr="footer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150813" y="5829307"/>
            <a:ext cx="9447213" cy="96043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053" name="Picture 5" descr="map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438400" y="1066800"/>
            <a:ext cx="3886200" cy="2468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054" name="Picture 6" descr="new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362200" y="4357694"/>
            <a:ext cx="6629400" cy="24320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055" name="Picture 7" descr="logo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33400" y="571480"/>
            <a:ext cx="4572000" cy="4000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itle01 副本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未标题-1 副本3 副本副本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05DFC-4A9A-4D57-B1D8-97A38D48798D}" type="datetimeFigureOut">
              <a:rPr lang="zh-CN" altLang="en-US" smtClean="0"/>
              <a:pPr/>
              <a:t>2017-9-5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9196E-3364-4682-8AFB-7BEC2916E1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5" descr="图片1副本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55875" y="1989138"/>
            <a:ext cx="5791200" cy="26638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6000" kern="1200" cap="all" spc="-60">
          <a:solidFill>
            <a:srgbClr val="A6A6A6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A6A6A6"/>
          </a:solidFill>
          <a:latin typeface="Arial Black" pitchFamily="34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A6A6A6"/>
          </a:solidFill>
          <a:latin typeface="Arial Black" pitchFamily="34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A6A6A6"/>
          </a:solidFill>
          <a:latin typeface="Arial Black" pitchFamily="34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A6A6A6"/>
          </a:solidFill>
          <a:latin typeface="Arial Black" pitchFamily="34" charset="0"/>
          <a:ea typeface="微软雅黑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A6A6A6"/>
          </a:solidFill>
          <a:latin typeface="Arial Black" pitchFamily="34" charset="0"/>
          <a:ea typeface="微软雅黑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A6A6A6"/>
          </a:solidFill>
          <a:latin typeface="Arial Black" pitchFamily="34" charset="0"/>
          <a:ea typeface="微软雅黑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A6A6A6"/>
          </a:solidFill>
          <a:latin typeface="Arial Black" pitchFamily="34" charset="0"/>
          <a:ea typeface="微软雅黑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A6A6A6"/>
          </a:solidFill>
          <a:latin typeface="Arial Black" pitchFamily="34" charset="0"/>
          <a:ea typeface="微软雅黑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ts val="600"/>
        </a:spcAft>
        <a:buFont typeface="Arial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643182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中文名称规范工作的实践与思考</a:t>
            </a:r>
            <a:endParaRPr lang="zh-CN" altLang="en-US" sz="3600" b="1" spc="50" dirty="0">
              <a:ln w="11430"/>
              <a:solidFill>
                <a:srgbClr val="00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298" y="4000504"/>
            <a:ext cx="4000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国家图书馆中文采编部   王彦侨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378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                        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/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282" y="142852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中文名称规范</a:t>
            </a:r>
            <a:r>
              <a:rPr lang="en-US" altLang="zh-CN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题名规范</a:t>
            </a:r>
          </a:p>
        </p:txBody>
      </p:sp>
      <p:pic>
        <p:nvPicPr>
          <p:cNvPr id="14" name="图片 13" descr="C:\Users\lenovo\AppData\Roaming\Tencent\Users\49283356\QQ\WinTemp\RichOle\M](JB@`T95{UGORBQI{7K(6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785794"/>
            <a:ext cx="441960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 bwMode="auto">
          <a:xfrm>
            <a:off x="0" y="1500174"/>
            <a:ext cx="2428860" cy="357190"/>
          </a:xfrm>
          <a:prstGeom prst="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3366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7" name="图片 16" descr="C:\Users\lenovo\AppData\Roaming\Tencent\Users\49283356\QQ\WinTemp\RichOle\``TD{JLFQ}86Z7Z(LR)FDMV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2714620"/>
            <a:ext cx="4929190" cy="393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 bwMode="auto">
          <a:xfrm>
            <a:off x="4214810" y="5214950"/>
            <a:ext cx="2428860" cy="285752"/>
          </a:xfrm>
          <a:prstGeom prst="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3366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中文名称规范</a:t>
            </a:r>
            <a:r>
              <a:rPr lang="en-US" altLang="zh-CN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题名规范</a:t>
            </a: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57224" y="1714488"/>
            <a:ext cx="678661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/>
          </a:p>
          <a:p>
            <a:pPr>
              <a:lnSpc>
                <a:spcPct val="150000"/>
              </a:lnSpc>
            </a:pPr>
            <a:endParaRPr lang="zh-CN" altLang="en-US" dirty="0" smtClean="0"/>
          </a:p>
          <a:p>
            <a:pPr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C:\Users\lenovo\AppData\Roaming\Tencent\Users\49283356\QQ\WinTemp\RichOle\Y$$PWX60}I{8@38QUH6W3ZR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714356"/>
            <a:ext cx="3691583" cy="523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 bwMode="auto">
          <a:xfrm>
            <a:off x="214282" y="642918"/>
            <a:ext cx="2000264" cy="285752"/>
          </a:xfrm>
          <a:prstGeom prst="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3366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1" name="图片 10" descr="C:\Users\lenovo\AppData\Roaming\Tencent\Users\49283356\QQ\WinTemp\RichOle\EV3L~~KG[`5(AORJEE9MO[B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98634" y="785794"/>
            <a:ext cx="4845366" cy="594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 bwMode="auto">
          <a:xfrm>
            <a:off x="4286248" y="4357694"/>
            <a:ext cx="2786082" cy="357190"/>
          </a:xfrm>
          <a:prstGeom prst="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3366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中文名称规范数据著录规则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711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中文文献编目规则（第二版）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遵循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ISBD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的原则，参照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AACR2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的体例，又体现中国文献编目特色。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第二部分 标目法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本部分是在文献著录的基础上，为书目记录确定检索点，提供各类名称标目（包括个人名称、团体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/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会议名称）、题名标目的规范形式，以产生完整的书目款目，并通过规范控制，实现书目的检索功能与汇集功能，保证书目记录的查全率和查准率。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21-25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章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总则、个人名称标目、 团体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会议名称标目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题名标目、参照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/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 descr="C:\Documents and Settings\hp-20120217\Application Data\Tencent\Users\49283356\QQ\WinTemp\RichOle\95AYJ`81{I$GTH6J(YOE59S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4214818"/>
            <a:ext cx="1714480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中文名称规范数据著录规则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597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中文图书名称规范款目著录规则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IFLA《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规范款目和参照款目指南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》(Guidelines For Authority and References Entries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GARE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）编写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内容包括：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款目结构与标识符号、款目著录格式、款目著录原则与文字、规范款目、参照款目、说明款目等。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规则比较陈旧：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GARE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2001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年进行了修订，名称改为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规范记录和参照指南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》(Guidelines For Authority Record and References, GARR)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资源描述与检索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》(RDA)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也对规范数据的编制提出了新的要求。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规则更新难点：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规范检索点的变化涉及书目数据的相关字段的变化。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/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中文机读规范格式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/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205"/>
          <p:cNvSpPr>
            <a:spLocks noChangeAspect="1" noEditPoints="1"/>
          </p:cNvSpPr>
          <p:nvPr/>
        </p:nvSpPr>
        <p:spPr bwMode="auto">
          <a:xfrm>
            <a:off x="5155579" y="3892338"/>
            <a:ext cx="453227" cy="449257"/>
          </a:xfrm>
          <a:custGeom>
            <a:avLst/>
            <a:gdLst>
              <a:gd name="T0" fmla="*/ 151 w 308"/>
              <a:gd name="T1" fmla="*/ 210 h 305"/>
              <a:gd name="T2" fmla="*/ 136 w 308"/>
              <a:gd name="T3" fmla="*/ 248 h 305"/>
              <a:gd name="T4" fmla="*/ 120 w 308"/>
              <a:gd name="T5" fmla="*/ 286 h 305"/>
              <a:gd name="T6" fmla="*/ 49 w 308"/>
              <a:gd name="T7" fmla="*/ 296 h 305"/>
              <a:gd name="T8" fmla="*/ 49 w 308"/>
              <a:gd name="T9" fmla="*/ 289 h 305"/>
              <a:gd name="T10" fmla="*/ 89 w 308"/>
              <a:gd name="T11" fmla="*/ 265 h 305"/>
              <a:gd name="T12" fmla="*/ 80 w 308"/>
              <a:gd name="T13" fmla="*/ 231 h 305"/>
              <a:gd name="T14" fmla="*/ 65 w 308"/>
              <a:gd name="T15" fmla="*/ 226 h 305"/>
              <a:gd name="T16" fmla="*/ 21 w 308"/>
              <a:gd name="T17" fmla="*/ 249 h 305"/>
              <a:gd name="T18" fmla="*/ 39 w 308"/>
              <a:gd name="T19" fmla="*/ 202 h 305"/>
              <a:gd name="T20" fmla="*/ 75 w 308"/>
              <a:gd name="T21" fmla="*/ 186 h 305"/>
              <a:gd name="T22" fmla="*/ 77 w 308"/>
              <a:gd name="T23" fmla="*/ 186 h 305"/>
              <a:gd name="T24" fmla="*/ 106 w 308"/>
              <a:gd name="T25" fmla="*/ 178 h 305"/>
              <a:gd name="T26" fmla="*/ 201 w 308"/>
              <a:gd name="T27" fmla="*/ 161 h 305"/>
              <a:gd name="T28" fmla="*/ 135 w 308"/>
              <a:gd name="T29" fmla="*/ 95 h 305"/>
              <a:gd name="T30" fmla="*/ 129 w 308"/>
              <a:gd name="T31" fmla="*/ 95 h 305"/>
              <a:gd name="T32" fmla="*/ 95 w 308"/>
              <a:gd name="T33" fmla="*/ 135 h 305"/>
              <a:gd name="T34" fmla="*/ 161 w 308"/>
              <a:gd name="T35" fmla="*/ 200 h 305"/>
              <a:gd name="T36" fmla="*/ 268 w 308"/>
              <a:gd name="T37" fmla="*/ 302 h 305"/>
              <a:gd name="T38" fmla="*/ 303 w 308"/>
              <a:gd name="T39" fmla="*/ 265 h 305"/>
              <a:gd name="T40" fmla="*/ 201 w 308"/>
              <a:gd name="T41" fmla="*/ 161 h 305"/>
              <a:gd name="T42" fmla="*/ 301 w 308"/>
              <a:gd name="T43" fmla="*/ 70 h 305"/>
              <a:gd name="T44" fmla="*/ 261 w 308"/>
              <a:gd name="T45" fmla="*/ 93 h 305"/>
              <a:gd name="T46" fmla="*/ 240 w 308"/>
              <a:gd name="T47" fmla="*/ 79 h 305"/>
              <a:gd name="T48" fmla="*/ 239 w 308"/>
              <a:gd name="T49" fmla="*/ 53 h 305"/>
              <a:gd name="T50" fmla="*/ 280 w 308"/>
              <a:gd name="T51" fmla="*/ 26 h 305"/>
              <a:gd name="T52" fmla="*/ 217 w 308"/>
              <a:gd name="T53" fmla="*/ 25 h 305"/>
              <a:gd name="T54" fmla="*/ 191 w 308"/>
              <a:gd name="T55" fmla="*/ 71 h 305"/>
              <a:gd name="T56" fmla="*/ 182 w 308"/>
              <a:gd name="T57" fmla="*/ 102 h 305"/>
              <a:gd name="T58" fmla="*/ 210 w 308"/>
              <a:gd name="T59" fmla="*/ 151 h 305"/>
              <a:gd name="T60" fmla="*/ 249 w 308"/>
              <a:gd name="T61" fmla="*/ 133 h 305"/>
              <a:gd name="T62" fmla="*/ 252 w 308"/>
              <a:gd name="T63" fmla="*/ 133 h 305"/>
              <a:gd name="T64" fmla="*/ 276 w 308"/>
              <a:gd name="T65" fmla="*/ 126 h 305"/>
              <a:gd name="T66" fmla="*/ 308 w 308"/>
              <a:gd name="T67" fmla="*/ 75 h 305"/>
              <a:gd name="T68" fmla="*/ 52 w 308"/>
              <a:gd name="T69" fmla="*/ 146 h 305"/>
              <a:gd name="T70" fmla="*/ 143 w 308"/>
              <a:gd name="T71" fmla="*/ 58 h 305"/>
              <a:gd name="T72" fmla="*/ 143 w 308"/>
              <a:gd name="T73" fmla="*/ 45 h 305"/>
              <a:gd name="T74" fmla="*/ 94 w 308"/>
              <a:gd name="T75" fmla="*/ 0 h 305"/>
              <a:gd name="T76" fmla="*/ 2 w 308"/>
              <a:gd name="T77" fmla="*/ 87 h 305"/>
              <a:gd name="T78" fmla="*/ 2 w 308"/>
              <a:gd name="T79" fmla="*/ 100 h 305"/>
              <a:gd name="T80" fmla="*/ 52 w 308"/>
              <a:gd name="T81" fmla="*/ 14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8" h="305">
                <a:moveTo>
                  <a:pt x="113" y="172"/>
                </a:moveTo>
                <a:cubicBezTo>
                  <a:pt x="151" y="210"/>
                  <a:pt x="151" y="210"/>
                  <a:pt x="151" y="210"/>
                </a:cubicBezTo>
                <a:cubicBezTo>
                  <a:pt x="144" y="217"/>
                  <a:pt x="144" y="217"/>
                  <a:pt x="144" y="217"/>
                </a:cubicBezTo>
                <a:cubicBezTo>
                  <a:pt x="137" y="224"/>
                  <a:pt x="136" y="236"/>
                  <a:pt x="136" y="248"/>
                </a:cubicBezTo>
                <a:cubicBezTo>
                  <a:pt x="136" y="248"/>
                  <a:pt x="136" y="248"/>
                  <a:pt x="136" y="248"/>
                </a:cubicBezTo>
                <a:cubicBezTo>
                  <a:pt x="136" y="262"/>
                  <a:pt x="130" y="276"/>
                  <a:pt x="120" y="286"/>
                </a:cubicBezTo>
                <a:cubicBezTo>
                  <a:pt x="117" y="289"/>
                  <a:pt x="114" y="292"/>
                  <a:pt x="109" y="295"/>
                </a:cubicBezTo>
                <a:cubicBezTo>
                  <a:pt x="92" y="305"/>
                  <a:pt x="68" y="305"/>
                  <a:pt x="49" y="296"/>
                </a:cubicBezTo>
                <a:cubicBezTo>
                  <a:pt x="48" y="296"/>
                  <a:pt x="47" y="294"/>
                  <a:pt x="47" y="293"/>
                </a:cubicBezTo>
                <a:cubicBezTo>
                  <a:pt x="46" y="291"/>
                  <a:pt x="47" y="289"/>
                  <a:pt x="49" y="289"/>
                </a:cubicBezTo>
                <a:cubicBezTo>
                  <a:pt x="88" y="266"/>
                  <a:pt x="88" y="266"/>
                  <a:pt x="88" y="266"/>
                </a:cubicBezTo>
                <a:cubicBezTo>
                  <a:pt x="88" y="266"/>
                  <a:pt x="89" y="266"/>
                  <a:pt x="89" y="265"/>
                </a:cubicBezTo>
                <a:cubicBezTo>
                  <a:pt x="92" y="262"/>
                  <a:pt x="96" y="257"/>
                  <a:pt x="87" y="240"/>
                </a:cubicBezTo>
                <a:cubicBezTo>
                  <a:pt x="85" y="236"/>
                  <a:pt x="82" y="233"/>
                  <a:pt x="80" y="231"/>
                </a:cubicBezTo>
                <a:cubicBezTo>
                  <a:pt x="73" y="224"/>
                  <a:pt x="68" y="225"/>
                  <a:pt x="66" y="226"/>
                </a:cubicBezTo>
                <a:cubicBezTo>
                  <a:pt x="65" y="226"/>
                  <a:pt x="65" y="226"/>
                  <a:pt x="65" y="226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24" y="249"/>
                  <a:pt x="22" y="249"/>
                  <a:pt x="21" y="249"/>
                </a:cubicBezTo>
                <a:cubicBezTo>
                  <a:pt x="20" y="248"/>
                  <a:pt x="19" y="246"/>
                  <a:pt x="19" y="244"/>
                </a:cubicBezTo>
                <a:cubicBezTo>
                  <a:pt x="20" y="229"/>
                  <a:pt x="28" y="214"/>
                  <a:pt x="39" y="202"/>
                </a:cubicBezTo>
                <a:cubicBezTo>
                  <a:pt x="42" y="199"/>
                  <a:pt x="47" y="196"/>
                  <a:pt x="51" y="193"/>
                </a:cubicBezTo>
                <a:cubicBezTo>
                  <a:pt x="58" y="189"/>
                  <a:pt x="66" y="187"/>
                  <a:pt x="75" y="186"/>
                </a:cubicBezTo>
                <a:cubicBezTo>
                  <a:pt x="74" y="186"/>
                  <a:pt x="74" y="186"/>
                  <a:pt x="74" y="186"/>
                </a:cubicBezTo>
                <a:cubicBezTo>
                  <a:pt x="75" y="186"/>
                  <a:pt x="76" y="186"/>
                  <a:pt x="77" y="186"/>
                </a:cubicBezTo>
                <a:cubicBezTo>
                  <a:pt x="77" y="186"/>
                  <a:pt x="77" y="186"/>
                  <a:pt x="78" y="186"/>
                </a:cubicBezTo>
                <a:cubicBezTo>
                  <a:pt x="89" y="186"/>
                  <a:pt x="100" y="185"/>
                  <a:pt x="106" y="178"/>
                </a:cubicBezTo>
                <a:lnTo>
                  <a:pt x="113" y="172"/>
                </a:lnTo>
                <a:close/>
                <a:moveTo>
                  <a:pt x="201" y="161"/>
                </a:moveTo>
                <a:cubicBezTo>
                  <a:pt x="162" y="122"/>
                  <a:pt x="162" y="122"/>
                  <a:pt x="162" y="122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34" y="94"/>
                  <a:pt x="133" y="94"/>
                  <a:pt x="132" y="94"/>
                </a:cubicBezTo>
                <a:cubicBezTo>
                  <a:pt x="131" y="94"/>
                  <a:pt x="130" y="94"/>
                  <a:pt x="129" y="95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4" y="130"/>
                  <a:pt x="94" y="133"/>
                  <a:pt x="95" y="135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61" y="200"/>
                  <a:pt x="161" y="200"/>
                  <a:pt x="161" y="200"/>
                </a:cubicBezTo>
                <a:cubicBezTo>
                  <a:pt x="262" y="302"/>
                  <a:pt x="262" y="302"/>
                  <a:pt x="262" y="302"/>
                </a:cubicBezTo>
                <a:cubicBezTo>
                  <a:pt x="264" y="303"/>
                  <a:pt x="266" y="303"/>
                  <a:pt x="268" y="302"/>
                </a:cubicBezTo>
                <a:cubicBezTo>
                  <a:pt x="302" y="268"/>
                  <a:pt x="302" y="268"/>
                  <a:pt x="302" y="268"/>
                </a:cubicBezTo>
                <a:cubicBezTo>
                  <a:pt x="303" y="267"/>
                  <a:pt x="303" y="266"/>
                  <a:pt x="303" y="265"/>
                </a:cubicBezTo>
                <a:cubicBezTo>
                  <a:pt x="303" y="264"/>
                  <a:pt x="303" y="263"/>
                  <a:pt x="302" y="262"/>
                </a:cubicBezTo>
                <a:lnTo>
                  <a:pt x="201" y="161"/>
                </a:lnTo>
                <a:close/>
                <a:moveTo>
                  <a:pt x="306" y="70"/>
                </a:moveTo>
                <a:cubicBezTo>
                  <a:pt x="304" y="70"/>
                  <a:pt x="303" y="70"/>
                  <a:pt x="301" y="70"/>
                </a:cubicBezTo>
                <a:cubicBezTo>
                  <a:pt x="262" y="93"/>
                  <a:pt x="262" y="93"/>
                  <a:pt x="262" y="93"/>
                </a:cubicBezTo>
                <a:cubicBezTo>
                  <a:pt x="262" y="93"/>
                  <a:pt x="262" y="93"/>
                  <a:pt x="261" y="93"/>
                </a:cubicBezTo>
                <a:cubicBezTo>
                  <a:pt x="259" y="94"/>
                  <a:pt x="254" y="95"/>
                  <a:pt x="247" y="88"/>
                </a:cubicBezTo>
                <a:cubicBezTo>
                  <a:pt x="244" y="86"/>
                  <a:pt x="242" y="83"/>
                  <a:pt x="240" y="79"/>
                </a:cubicBezTo>
                <a:cubicBezTo>
                  <a:pt x="230" y="62"/>
                  <a:pt x="235" y="57"/>
                  <a:pt x="237" y="54"/>
                </a:cubicBezTo>
                <a:cubicBezTo>
                  <a:pt x="238" y="53"/>
                  <a:pt x="239" y="53"/>
                  <a:pt x="239" y="53"/>
                </a:cubicBezTo>
                <a:cubicBezTo>
                  <a:pt x="278" y="30"/>
                  <a:pt x="278" y="30"/>
                  <a:pt x="278" y="30"/>
                </a:cubicBezTo>
                <a:cubicBezTo>
                  <a:pt x="280" y="30"/>
                  <a:pt x="280" y="28"/>
                  <a:pt x="280" y="26"/>
                </a:cubicBezTo>
                <a:cubicBezTo>
                  <a:pt x="280" y="25"/>
                  <a:pt x="279" y="23"/>
                  <a:pt x="278" y="23"/>
                </a:cubicBezTo>
                <a:cubicBezTo>
                  <a:pt x="259" y="14"/>
                  <a:pt x="235" y="14"/>
                  <a:pt x="217" y="25"/>
                </a:cubicBezTo>
                <a:cubicBezTo>
                  <a:pt x="213" y="27"/>
                  <a:pt x="210" y="30"/>
                  <a:pt x="206" y="33"/>
                </a:cubicBezTo>
                <a:cubicBezTo>
                  <a:pt x="196" y="43"/>
                  <a:pt x="191" y="57"/>
                  <a:pt x="191" y="71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191" y="83"/>
                  <a:pt x="190" y="95"/>
                  <a:pt x="182" y="102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21" y="141"/>
                  <a:pt x="221" y="141"/>
                  <a:pt x="221" y="141"/>
                </a:cubicBezTo>
                <a:cubicBezTo>
                  <a:pt x="227" y="134"/>
                  <a:pt x="238" y="133"/>
                  <a:pt x="249" y="133"/>
                </a:cubicBezTo>
                <a:cubicBezTo>
                  <a:pt x="249" y="133"/>
                  <a:pt x="250" y="133"/>
                  <a:pt x="250" y="133"/>
                </a:cubicBezTo>
                <a:cubicBezTo>
                  <a:pt x="251" y="133"/>
                  <a:pt x="252" y="133"/>
                  <a:pt x="252" y="133"/>
                </a:cubicBezTo>
                <a:cubicBezTo>
                  <a:pt x="252" y="133"/>
                  <a:pt x="252" y="133"/>
                  <a:pt x="252" y="133"/>
                </a:cubicBezTo>
                <a:cubicBezTo>
                  <a:pt x="260" y="132"/>
                  <a:pt x="268" y="130"/>
                  <a:pt x="276" y="126"/>
                </a:cubicBezTo>
                <a:cubicBezTo>
                  <a:pt x="280" y="123"/>
                  <a:pt x="284" y="120"/>
                  <a:pt x="288" y="117"/>
                </a:cubicBezTo>
                <a:cubicBezTo>
                  <a:pt x="299" y="106"/>
                  <a:pt x="306" y="90"/>
                  <a:pt x="308" y="75"/>
                </a:cubicBezTo>
                <a:cubicBezTo>
                  <a:pt x="308" y="73"/>
                  <a:pt x="307" y="71"/>
                  <a:pt x="306" y="70"/>
                </a:cubicBezTo>
                <a:close/>
                <a:moveTo>
                  <a:pt x="52" y="146"/>
                </a:moveTo>
                <a:cubicBezTo>
                  <a:pt x="54" y="146"/>
                  <a:pt x="57" y="145"/>
                  <a:pt x="58" y="143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5" y="57"/>
                  <a:pt x="146" y="54"/>
                  <a:pt x="146" y="52"/>
                </a:cubicBezTo>
                <a:cubicBezTo>
                  <a:pt x="146" y="49"/>
                  <a:pt x="145" y="47"/>
                  <a:pt x="143" y="45"/>
                </a:cubicBezTo>
                <a:cubicBezTo>
                  <a:pt x="100" y="2"/>
                  <a:pt x="100" y="2"/>
                  <a:pt x="100" y="2"/>
                </a:cubicBezTo>
                <a:cubicBezTo>
                  <a:pt x="98" y="1"/>
                  <a:pt x="96" y="0"/>
                  <a:pt x="94" y="0"/>
                </a:cubicBezTo>
                <a:cubicBezTo>
                  <a:pt x="91" y="0"/>
                  <a:pt x="89" y="1"/>
                  <a:pt x="87" y="2"/>
                </a:cubicBezTo>
                <a:cubicBezTo>
                  <a:pt x="2" y="87"/>
                  <a:pt x="2" y="87"/>
                  <a:pt x="2" y="87"/>
                </a:cubicBezTo>
                <a:cubicBezTo>
                  <a:pt x="1" y="89"/>
                  <a:pt x="0" y="91"/>
                  <a:pt x="0" y="93"/>
                </a:cubicBezTo>
                <a:cubicBezTo>
                  <a:pt x="0" y="96"/>
                  <a:pt x="1" y="98"/>
                  <a:pt x="2" y="100"/>
                </a:cubicBezTo>
                <a:cubicBezTo>
                  <a:pt x="46" y="143"/>
                  <a:pt x="46" y="143"/>
                  <a:pt x="46" y="143"/>
                </a:cubicBezTo>
                <a:cubicBezTo>
                  <a:pt x="47" y="145"/>
                  <a:pt x="50" y="146"/>
                  <a:pt x="52" y="1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9945" tIns="34973" rIns="69945" bIns="3497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59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3" name="Flowchart: Magnetic Disk 10"/>
          <p:cNvSpPr/>
          <p:nvPr/>
        </p:nvSpPr>
        <p:spPr bwMode="auto">
          <a:xfrm>
            <a:off x="3000364" y="3848424"/>
            <a:ext cx="368970" cy="441825"/>
          </a:xfrm>
          <a:custGeom>
            <a:avLst/>
            <a:gdLst/>
            <a:ahLst/>
            <a:cxnLst/>
            <a:rect l="l" t="t" r="r" b="b"/>
            <a:pathLst>
              <a:path w="162052" h="251080">
                <a:moveTo>
                  <a:pt x="81026" y="9399"/>
                </a:moveTo>
                <a:cubicBezTo>
                  <a:pt x="44258" y="9399"/>
                  <a:pt x="14452" y="21660"/>
                  <a:pt x="14452" y="36784"/>
                </a:cubicBezTo>
                <a:cubicBezTo>
                  <a:pt x="14452" y="51908"/>
                  <a:pt x="44258" y="64169"/>
                  <a:pt x="81026" y="64169"/>
                </a:cubicBezTo>
                <a:cubicBezTo>
                  <a:pt x="117794" y="64169"/>
                  <a:pt x="147600" y="51908"/>
                  <a:pt x="147600" y="36784"/>
                </a:cubicBezTo>
                <a:cubicBezTo>
                  <a:pt x="147600" y="21660"/>
                  <a:pt x="117794" y="9399"/>
                  <a:pt x="81026" y="9399"/>
                </a:cubicBezTo>
                <a:close/>
                <a:moveTo>
                  <a:pt x="81026" y="0"/>
                </a:moveTo>
                <a:lnTo>
                  <a:pt x="112562" y="3288"/>
                </a:lnTo>
                <a:lnTo>
                  <a:pt x="138318" y="12256"/>
                </a:lnTo>
                <a:lnTo>
                  <a:pt x="155684" y="25560"/>
                </a:lnTo>
                <a:lnTo>
                  <a:pt x="162052" y="41855"/>
                </a:lnTo>
                <a:lnTo>
                  <a:pt x="162052" y="209225"/>
                </a:lnTo>
                <a:lnTo>
                  <a:pt x="155684" y="225521"/>
                </a:lnTo>
                <a:lnTo>
                  <a:pt x="138318" y="238824"/>
                </a:lnTo>
                <a:lnTo>
                  <a:pt x="112562" y="247792"/>
                </a:lnTo>
                <a:cubicBezTo>
                  <a:pt x="102869" y="249909"/>
                  <a:pt x="92212" y="251080"/>
                  <a:pt x="81026" y="251080"/>
                </a:cubicBezTo>
                <a:cubicBezTo>
                  <a:pt x="58655" y="251080"/>
                  <a:pt x="38399" y="246398"/>
                  <a:pt x="23735" y="238824"/>
                </a:cubicBezTo>
                <a:cubicBezTo>
                  <a:pt x="16403" y="235038"/>
                  <a:pt x="10469" y="230528"/>
                  <a:pt x="6369" y="225521"/>
                </a:cubicBezTo>
                <a:cubicBezTo>
                  <a:pt x="2268" y="220513"/>
                  <a:pt x="0" y="215006"/>
                  <a:pt x="0" y="209225"/>
                </a:cubicBezTo>
                <a:lnTo>
                  <a:pt x="0" y="41855"/>
                </a:lnTo>
                <a:cubicBezTo>
                  <a:pt x="0" y="30293"/>
                  <a:pt x="9071" y="19829"/>
                  <a:pt x="23735" y="12256"/>
                </a:cubicBezTo>
                <a:cubicBezTo>
                  <a:pt x="31067" y="8469"/>
                  <a:pt x="39797" y="5405"/>
                  <a:pt x="49490" y="3288"/>
                </a:cubicBezTo>
                <a:cubicBezTo>
                  <a:pt x="59184" y="1171"/>
                  <a:pt x="69841" y="0"/>
                  <a:pt x="81026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93224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5067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072C6">
                  <a:lumMod val="50000"/>
                </a:srgbClr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85786" y="1036108"/>
            <a:ext cx="7500990" cy="908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CNMARC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规范格式，根据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UNIMARC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规范格式编制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中国机读规范格式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en-US" sz="2000" dirty="0" smtClean="0">
                <a:latin typeface="微软雅黑" pitchFamily="34" charset="-122"/>
                <a:ea typeface="微软雅黑" pitchFamily="34" charset="-122"/>
              </a:rPr>
              <a:t>(WH/T 15-2002)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IFLA 1991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年出版的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《UNIMARC/Authorities》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编写</a:t>
            </a:r>
            <a:endParaRPr lang="en-US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UNIMARC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规范格式的修订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2001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年出版第二版，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年出版第三版，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持续发布新修订（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CNMARC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规范格式的更新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出版中文翻译版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月的修订和更正稿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研制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CNMARC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规范格式的国家标准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6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sz="24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3929066"/>
            <a:ext cx="221457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中文机读规范格式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/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205"/>
          <p:cNvSpPr>
            <a:spLocks noChangeAspect="1" noEditPoints="1"/>
          </p:cNvSpPr>
          <p:nvPr/>
        </p:nvSpPr>
        <p:spPr bwMode="auto">
          <a:xfrm>
            <a:off x="5155579" y="3892338"/>
            <a:ext cx="453227" cy="449257"/>
          </a:xfrm>
          <a:custGeom>
            <a:avLst/>
            <a:gdLst>
              <a:gd name="T0" fmla="*/ 151 w 308"/>
              <a:gd name="T1" fmla="*/ 210 h 305"/>
              <a:gd name="T2" fmla="*/ 136 w 308"/>
              <a:gd name="T3" fmla="*/ 248 h 305"/>
              <a:gd name="T4" fmla="*/ 120 w 308"/>
              <a:gd name="T5" fmla="*/ 286 h 305"/>
              <a:gd name="T6" fmla="*/ 49 w 308"/>
              <a:gd name="T7" fmla="*/ 296 h 305"/>
              <a:gd name="T8" fmla="*/ 49 w 308"/>
              <a:gd name="T9" fmla="*/ 289 h 305"/>
              <a:gd name="T10" fmla="*/ 89 w 308"/>
              <a:gd name="T11" fmla="*/ 265 h 305"/>
              <a:gd name="T12" fmla="*/ 80 w 308"/>
              <a:gd name="T13" fmla="*/ 231 h 305"/>
              <a:gd name="T14" fmla="*/ 65 w 308"/>
              <a:gd name="T15" fmla="*/ 226 h 305"/>
              <a:gd name="T16" fmla="*/ 21 w 308"/>
              <a:gd name="T17" fmla="*/ 249 h 305"/>
              <a:gd name="T18" fmla="*/ 39 w 308"/>
              <a:gd name="T19" fmla="*/ 202 h 305"/>
              <a:gd name="T20" fmla="*/ 75 w 308"/>
              <a:gd name="T21" fmla="*/ 186 h 305"/>
              <a:gd name="T22" fmla="*/ 77 w 308"/>
              <a:gd name="T23" fmla="*/ 186 h 305"/>
              <a:gd name="T24" fmla="*/ 106 w 308"/>
              <a:gd name="T25" fmla="*/ 178 h 305"/>
              <a:gd name="T26" fmla="*/ 201 w 308"/>
              <a:gd name="T27" fmla="*/ 161 h 305"/>
              <a:gd name="T28" fmla="*/ 135 w 308"/>
              <a:gd name="T29" fmla="*/ 95 h 305"/>
              <a:gd name="T30" fmla="*/ 129 w 308"/>
              <a:gd name="T31" fmla="*/ 95 h 305"/>
              <a:gd name="T32" fmla="*/ 95 w 308"/>
              <a:gd name="T33" fmla="*/ 135 h 305"/>
              <a:gd name="T34" fmla="*/ 161 w 308"/>
              <a:gd name="T35" fmla="*/ 200 h 305"/>
              <a:gd name="T36" fmla="*/ 268 w 308"/>
              <a:gd name="T37" fmla="*/ 302 h 305"/>
              <a:gd name="T38" fmla="*/ 303 w 308"/>
              <a:gd name="T39" fmla="*/ 265 h 305"/>
              <a:gd name="T40" fmla="*/ 201 w 308"/>
              <a:gd name="T41" fmla="*/ 161 h 305"/>
              <a:gd name="T42" fmla="*/ 301 w 308"/>
              <a:gd name="T43" fmla="*/ 70 h 305"/>
              <a:gd name="T44" fmla="*/ 261 w 308"/>
              <a:gd name="T45" fmla="*/ 93 h 305"/>
              <a:gd name="T46" fmla="*/ 240 w 308"/>
              <a:gd name="T47" fmla="*/ 79 h 305"/>
              <a:gd name="T48" fmla="*/ 239 w 308"/>
              <a:gd name="T49" fmla="*/ 53 h 305"/>
              <a:gd name="T50" fmla="*/ 280 w 308"/>
              <a:gd name="T51" fmla="*/ 26 h 305"/>
              <a:gd name="T52" fmla="*/ 217 w 308"/>
              <a:gd name="T53" fmla="*/ 25 h 305"/>
              <a:gd name="T54" fmla="*/ 191 w 308"/>
              <a:gd name="T55" fmla="*/ 71 h 305"/>
              <a:gd name="T56" fmla="*/ 182 w 308"/>
              <a:gd name="T57" fmla="*/ 102 h 305"/>
              <a:gd name="T58" fmla="*/ 210 w 308"/>
              <a:gd name="T59" fmla="*/ 151 h 305"/>
              <a:gd name="T60" fmla="*/ 249 w 308"/>
              <a:gd name="T61" fmla="*/ 133 h 305"/>
              <a:gd name="T62" fmla="*/ 252 w 308"/>
              <a:gd name="T63" fmla="*/ 133 h 305"/>
              <a:gd name="T64" fmla="*/ 276 w 308"/>
              <a:gd name="T65" fmla="*/ 126 h 305"/>
              <a:gd name="T66" fmla="*/ 308 w 308"/>
              <a:gd name="T67" fmla="*/ 75 h 305"/>
              <a:gd name="T68" fmla="*/ 52 w 308"/>
              <a:gd name="T69" fmla="*/ 146 h 305"/>
              <a:gd name="T70" fmla="*/ 143 w 308"/>
              <a:gd name="T71" fmla="*/ 58 h 305"/>
              <a:gd name="T72" fmla="*/ 143 w 308"/>
              <a:gd name="T73" fmla="*/ 45 h 305"/>
              <a:gd name="T74" fmla="*/ 94 w 308"/>
              <a:gd name="T75" fmla="*/ 0 h 305"/>
              <a:gd name="T76" fmla="*/ 2 w 308"/>
              <a:gd name="T77" fmla="*/ 87 h 305"/>
              <a:gd name="T78" fmla="*/ 2 w 308"/>
              <a:gd name="T79" fmla="*/ 100 h 305"/>
              <a:gd name="T80" fmla="*/ 52 w 308"/>
              <a:gd name="T81" fmla="*/ 14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8" h="305">
                <a:moveTo>
                  <a:pt x="113" y="172"/>
                </a:moveTo>
                <a:cubicBezTo>
                  <a:pt x="151" y="210"/>
                  <a:pt x="151" y="210"/>
                  <a:pt x="151" y="210"/>
                </a:cubicBezTo>
                <a:cubicBezTo>
                  <a:pt x="144" y="217"/>
                  <a:pt x="144" y="217"/>
                  <a:pt x="144" y="217"/>
                </a:cubicBezTo>
                <a:cubicBezTo>
                  <a:pt x="137" y="224"/>
                  <a:pt x="136" y="236"/>
                  <a:pt x="136" y="248"/>
                </a:cubicBezTo>
                <a:cubicBezTo>
                  <a:pt x="136" y="248"/>
                  <a:pt x="136" y="248"/>
                  <a:pt x="136" y="248"/>
                </a:cubicBezTo>
                <a:cubicBezTo>
                  <a:pt x="136" y="262"/>
                  <a:pt x="130" y="276"/>
                  <a:pt x="120" y="286"/>
                </a:cubicBezTo>
                <a:cubicBezTo>
                  <a:pt x="117" y="289"/>
                  <a:pt x="114" y="292"/>
                  <a:pt x="109" y="295"/>
                </a:cubicBezTo>
                <a:cubicBezTo>
                  <a:pt x="92" y="305"/>
                  <a:pt x="68" y="305"/>
                  <a:pt x="49" y="296"/>
                </a:cubicBezTo>
                <a:cubicBezTo>
                  <a:pt x="48" y="296"/>
                  <a:pt x="47" y="294"/>
                  <a:pt x="47" y="293"/>
                </a:cubicBezTo>
                <a:cubicBezTo>
                  <a:pt x="46" y="291"/>
                  <a:pt x="47" y="289"/>
                  <a:pt x="49" y="289"/>
                </a:cubicBezTo>
                <a:cubicBezTo>
                  <a:pt x="88" y="266"/>
                  <a:pt x="88" y="266"/>
                  <a:pt x="88" y="266"/>
                </a:cubicBezTo>
                <a:cubicBezTo>
                  <a:pt x="88" y="266"/>
                  <a:pt x="89" y="266"/>
                  <a:pt x="89" y="265"/>
                </a:cubicBezTo>
                <a:cubicBezTo>
                  <a:pt x="92" y="262"/>
                  <a:pt x="96" y="257"/>
                  <a:pt x="87" y="240"/>
                </a:cubicBezTo>
                <a:cubicBezTo>
                  <a:pt x="85" y="236"/>
                  <a:pt x="82" y="233"/>
                  <a:pt x="80" y="231"/>
                </a:cubicBezTo>
                <a:cubicBezTo>
                  <a:pt x="73" y="224"/>
                  <a:pt x="68" y="225"/>
                  <a:pt x="66" y="226"/>
                </a:cubicBezTo>
                <a:cubicBezTo>
                  <a:pt x="65" y="226"/>
                  <a:pt x="65" y="226"/>
                  <a:pt x="65" y="226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24" y="249"/>
                  <a:pt x="22" y="249"/>
                  <a:pt x="21" y="249"/>
                </a:cubicBezTo>
                <a:cubicBezTo>
                  <a:pt x="20" y="248"/>
                  <a:pt x="19" y="246"/>
                  <a:pt x="19" y="244"/>
                </a:cubicBezTo>
                <a:cubicBezTo>
                  <a:pt x="20" y="229"/>
                  <a:pt x="28" y="214"/>
                  <a:pt x="39" y="202"/>
                </a:cubicBezTo>
                <a:cubicBezTo>
                  <a:pt x="42" y="199"/>
                  <a:pt x="47" y="196"/>
                  <a:pt x="51" y="193"/>
                </a:cubicBezTo>
                <a:cubicBezTo>
                  <a:pt x="58" y="189"/>
                  <a:pt x="66" y="187"/>
                  <a:pt x="75" y="186"/>
                </a:cubicBezTo>
                <a:cubicBezTo>
                  <a:pt x="74" y="186"/>
                  <a:pt x="74" y="186"/>
                  <a:pt x="74" y="186"/>
                </a:cubicBezTo>
                <a:cubicBezTo>
                  <a:pt x="75" y="186"/>
                  <a:pt x="76" y="186"/>
                  <a:pt x="77" y="186"/>
                </a:cubicBezTo>
                <a:cubicBezTo>
                  <a:pt x="77" y="186"/>
                  <a:pt x="77" y="186"/>
                  <a:pt x="78" y="186"/>
                </a:cubicBezTo>
                <a:cubicBezTo>
                  <a:pt x="89" y="186"/>
                  <a:pt x="100" y="185"/>
                  <a:pt x="106" y="178"/>
                </a:cubicBezTo>
                <a:lnTo>
                  <a:pt x="113" y="172"/>
                </a:lnTo>
                <a:close/>
                <a:moveTo>
                  <a:pt x="201" y="161"/>
                </a:moveTo>
                <a:cubicBezTo>
                  <a:pt x="162" y="122"/>
                  <a:pt x="162" y="122"/>
                  <a:pt x="162" y="122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34" y="94"/>
                  <a:pt x="133" y="94"/>
                  <a:pt x="132" y="94"/>
                </a:cubicBezTo>
                <a:cubicBezTo>
                  <a:pt x="131" y="94"/>
                  <a:pt x="130" y="94"/>
                  <a:pt x="129" y="95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4" y="130"/>
                  <a:pt x="94" y="133"/>
                  <a:pt x="95" y="135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61" y="200"/>
                  <a:pt x="161" y="200"/>
                  <a:pt x="161" y="200"/>
                </a:cubicBezTo>
                <a:cubicBezTo>
                  <a:pt x="262" y="302"/>
                  <a:pt x="262" y="302"/>
                  <a:pt x="262" y="302"/>
                </a:cubicBezTo>
                <a:cubicBezTo>
                  <a:pt x="264" y="303"/>
                  <a:pt x="266" y="303"/>
                  <a:pt x="268" y="302"/>
                </a:cubicBezTo>
                <a:cubicBezTo>
                  <a:pt x="302" y="268"/>
                  <a:pt x="302" y="268"/>
                  <a:pt x="302" y="268"/>
                </a:cubicBezTo>
                <a:cubicBezTo>
                  <a:pt x="303" y="267"/>
                  <a:pt x="303" y="266"/>
                  <a:pt x="303" y="265"/>
                </a:cubicBezTo>
                <a:cubicBezTo>
                  <a:pt x="303" y="264"/>
                  <a:pt x="303" y="263"/>
                  <a:pt x="302" y="262"/>
                </a:cubicBezTo>
                <a:lnTo>
                  <a:pt x="201" y="161"/>
                </a:lnTo>
                <a:close/>
                <a:moveTo>
                  <a:pt x="306" y="70"/>
                </a:moveTo>
                <a:cubicBezTo>
                  <a:pt x="304" y="70"/>
                  <a:pt x="303" y="70"/>
                  <a:pt x="301" y="70"/>
                </a:cubicBezTo>
                <a:cubicBezTo>
                  <a:pt x="262" y="93"/>
                  <a:pt x="262" y="93"/>
                  <a:pt x="262" y="93"/>
                </a:cubicBezTo>
                <a:cubicBezTo>
                  <a:pt x="262" y="93"/>
                  <a:pt x="262" y="93"/>
                  <a:pt x="261" y="93"/>
                </a:cubicBezTo>
                <a:cubicBezTo>
                  <a:pt x="259" y="94"/>
                  <a:pt x="254" y="95"/>
                  <a:pt x="247" y="88"/>
                </a:cubicBezTo>
                <a:cubicBezTo>
                  <a:pt x="244" y="86"/>
                  <a:pt x="242" y="83"/>
                  <a:pt x="240" y="79"/>
                </a:cubicBezTo>
                <a:cubicBezTo>
                  <a:pt x="230" y="62"/>
                  <a:pt x="235" y="57"/>
                  <a:pt x="237" y="54"/>
                </a:cubicBezTo>
                <a:cubicBezTo>
                  <a:pt x="238" y="53"/>
                  <a:pt x="239" y="53"/>
                  <a:pt x="239" y="53"/>
                </a:cubicBezTo>
                <a:cubicBezTo>
                  <a:pt x="278" y="30"/>
                  <a:pt x="278" y="30"/>
                  <a:pt x="278" y="30"/>
                </a:cubicBezTo>
                <a:cubicBezTo>
                  <a:pt x="280" y="30"/>
                  <a:pt x="280" y="28"/>
                  <a:pt x="280" y="26"/>
                </a:cubicBezTo>
                <a:cubicBezTo>
                  <a:pt x="280" y="25"/>
                  <a:pt x="279" y="23"/>
                  <a:pt x="278" y="23"/>
                </a:cubicBezTo>
                <a:cubicBezTo>
                  <a:pt x="259" y="14"/>
                  <a:pt x="235" y="14"/>
                  <a:pt x="217" y="25"/>
                </a:cubicBezTo>
                <a:cubicBezTo>
                  <a:pt x="213" y="27"/>
                  <a:pt x="210" y="30"/>
                  <a:pt x="206" y="33"/>
                </a:cubicBezTo>
                <a:cubicBezTo>
                  <a:pt x="196" y="43"/>
                  <a:pt x="191" y="57"/>
                  <a:pt x="191" y="71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191" y="83"/>
                  <a:pt x="190" y="95"/>
                  <a:pt x="182" y="102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21" y="141"/>
                  <a:pt x="221" y="141"/>
                  <a:pt x="221" y="141"/>
                </a:cubicBezTo>
                <a:cubicBezTo>
                  <a:pt x="227" y="134"/>
                  <a:pt x="238" y="133"/>
                  <a:pt x="249" y="133"/>
                </a:cubicBezTo>
                <a:cubicBezTo>
                  <a:pt x="249" y="133"/>
                  <a:pt x="250" y="133"/>
                  <a:pt x="250" y="133"/>
                </a:cubicBezTo>
                <a:cubicBezTo>
                  <a:pt x="251" y="133"/>
                  <a:pt x="252" y="133"/>
                  <a:pt x="252" y="133"/>
                </a:cubicBezTo>
                <a:cubicBezTo>
                  <a:pt x="252" y="133"/>
                  <a:pt x="252" y="133"/>
                  <a:pt x="252" y="133"/>
                </a:cubicBezTo>
                <a:cubicBezTo>
                  <a:pt x="260" y="132"/>
                  <a:pt x="268" y="130"/>
                  <a:pt x="276" y="126"/>
                </a:cubicBezTo>
                <a:cubicBezTo>
                  <a:pt x="280" y="123"/>
                  <a:pt x="284" y="120"/>
                  <a:pt x="288" y="117"/>
                </a:cubicBezTo>
                <a:cubicBezTo>
                  <a:pt x="299" y="106"/>
                  <a:pt x="306" y="90"/>
                  <a:pt x="308" y="75"/>
                </a:cubicBezTo>
                <a:cubicBezTo>
                  <a:pt x="308" y="73"/>
                  <a:pt x="307" y="71"/>
                  <a:pt x="306" y="70"/>
                </a:cubicBezTo>
                <a:close/>
                <a:moveTo>
                  <a:pt x="52" y="146"/>
                </a:moveTo>
                <a:cubicBezTo>
                  <a:pt x="54" y="146"/>
                  <a:pt x="57" y="145"/>
                  <a:pt x="58" y="143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5" y="57"/>
                  <a:pt x="146" y="54"/>
                  <a:pt x="146" y="52"/>
                </a:cubicBezTo>
                <a:cubicBezTo>
                  <a:pt x="146" y="49"/>
                  <a:pt x="145" y="47"/>
                  <a:pt x="143" y="45"/>
                </a:cubicBezTo>
                <a:cubicBezTo>
                  <a:pt x="100" y="2"/>
                  <a:pt x="100" y="2"/>
                  <a:pt x="100" y="2"/>
                </a:cubicBezTo>
                <a:cubicBezTo>
                  <a:pt x="98" y="1"/>
                  <a:pt x="96" y="0"/>
                  <a:pt x="94" y="0"/>
                </a:cubicBezTo>
                <a:cubicBezTo>
                  <a:pt x="91" y="0"/>
                  <a:pt x="89" y="1"/>
                  <a:pt x="87" y="2"/>
                </a:cubicBezTo>
                <a:cubicBezTo>
                  <a:pt x="2" y="87"/>
                  <a:pt x="2" y="87"/>
                  <a:pt x="2" y="87"/>
                </a:cubicBezTo>
                <a:cubicBezTo>
                  <a:pt x="1" y="89"/>
                  <a:pt x="0" y="91"/>
                  <a:pt x="0" y="93"/>
                </a:cubicBezTo>
                <a:cubicBezTo>
                  <a:pt x="0" y="96"/>
                  <a:pt x="1" y="98"/>
                  <a:pt x="2" y="100"/>
                </a:cubicBezTo>
                <a:cubicBezTo>
                  <a:pt x="46" y="143"/>
                  <a:pt x="46" y="143"/>
                  <a:pt x="46" y="143"/>
                </a:cubicBezTo>
                <a:cubicBezTo>
                  <a:pt x="47" y="145"/>
                  <a:pt x="50" y="146"/>
                  <a:pt x="52" y="1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9945" tIns="34973" rIns="69945" bIns="3497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59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3" name="Flowchart: Magnetic Disk 10"/>
          <p:cNvSpPr/>
          <p:nvPr/>
        </p:nvSpPr>
        <p:spPr bwMode="auto">
          <a:xfrm>
            <a:off x="3000364" y="3848424"/>
            <a:ext cx="368970" cy="441825"/>
          </a:xfrm>
          <a:custGeom>
            <a:avLst/>
            <a:gdLst/>
            <a:ahLst/>
            <a:cxnLst/>
            <a:rect l="l" t="t" r="r" b="b"/>
            <a:pathLst>
              <a:path w="162052" h="251080">
                <a:moveTo>
                  <a:pt x="81026" y="9399"/>
                </a:moveTo>
                <a:cubicBezTo>
                  <a:pt x="44258" y="9399"/>
                  <a:pt x="14452" y="21660"/>
                  <a:pt x="14452" y="36784"/>
                </a:cubicBezTo>
                <a:cubicBezTo>
                  <a:pt x="14452" y="51908"/>
                  <a:pt x="44258" y="64169"/>
                  <a:pt x="81026" y="64169"/>
                </a:cubicBezTo>
                <a:cubicBezTo>
                  <a:pt x="117794" y="64169"/>
                  <a:pt x="147600" y="51908"/>
                  <a:pt x="147600" y="36784"/>
                </a:cubicBezTo>
                <a:cubicBezTo>
                  <a:pt x="147600" y="21660"/>
                  <a:pt x="117794" y="9399"/>
                  <a:pt x="81026" y="9399"/>
                </a:cubicBezTo>
                <a:close/>
                <a:moveTo>
                  <a:pt x="81026" y="0"/>
                </a:moveTo>
                <a:lnTo>
                  <a:pt x="112562" y="3288"/>
                </a:lnTo>
                <a:lnTo>
                  <a:pt x="138318" y="12256"/>
                </a:lnTo>
                <a:lnTo>
                  <a:pt x="155684" y="25560"/>
                </a:lnTo>
                <a:lnTo>
                  <a:pt x="162052" y="41855"/>
                </a:lnTo>
                <a:lnTo>
                  <a:pt x="162052" y="209225"/>
                </a:lnTo>
                <a:lnTo>
                  <a:pt x="155684" y="225521"/>
                </a:lnTo>
                <a:lnTo>
                  <a:pt x="138318" y="238824"/>
                </a:lnTo>
                <a:lnTo>
                  <a:pt x="112562" y="247792"/>
                </a:lnTo>
                <a:cubicBezTo>
                  <a:pt x="102869" y="249909"/>
                  <a:pt x="92212" y="251080"/>
                  <a:pt x="81026" y="251080"/>
                </a:cubicBezTo>
                <a:cubicBezTo>
                  <a:pt x="58655" y="251080"/>
                  <a:pt x="38399" y="246398"/>
                  <a:pt x="23735" y="238824"/>
                </a:cubicBezTo>
                <a:cubicBezTo>
                  <a:pt x="16403" y="235038"/>
                  <a:pt x="10469" y="230528"/>
                  <a:pt x="6369" y="225521"/>
                </a:cubicBezTo>
                <a:cubicBezTo>
                  <a:pt x="2268" y="220513"/>
                  <a:pt x="0" y="215006"/>
                  <a:pt x="0" y="209225"/>
                </a:cubicBezTo>
                <a:lnTo>
                  <a:pt x="0" y="41855"/>
                </a:lnTo>
                <a:cubicBezTo>
                  <a:pt x="0" y="30293"/>
                  <a:pt x="9071" y="19829"/>
                  <a:pt x="23735" y="12256"/>
                </a:cubicBezTo>
                <a:cubicBezTo>
                  <a:pt x="31067" y="8469"/>
                  <a:pt x="39797" y="5405"/>
                  <a:pt x="49490" y="3288"/>
                </a:cubicBezTo>
                <a:cubicBezTo>
                  <a:pt x="59184" y="1171"/>
                  <a:pt x="69841" y="0"/>
                  <a:pt x="81026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93224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5067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072C6">
                  <a:lumMod val="50000"/>
                </a:srgbClr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85786" y="1036108"/>
            <a:ext cx="7500990" cy="918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简表：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0--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标识块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1-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编码信息块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2--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规范检索点块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3--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附注块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4--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变异检索点块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5--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相关检索点块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6--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主题分析和实体历史块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7--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其他语言和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文字的规范检索点块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8--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信息来源块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9--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本国使用块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6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sz="24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中文机读规范格式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/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205"/>
          <p:cNvSpPr>
            <a:spLocks noChangeAspect="1" noEditPoints="1"/>
          </p:cNvSpPr>
          <p:nvPr/>
        </p:nvSpPr>
        <p:spPr bwMode="auto">
          <a:xfrm>
            <a:off x="5155579" y="3892338"/>
            <a:ext cx="453227" cy="449257"/>
          </a:xfrm>
          <a:custGeom>
            <a:avLst/>
            <a:gdLst>
              <a:gd name="T0" fmla="*/ 151 w 308"/>
              <a:gd name="T1" fmla="*/ 210 h 305"/>
              <a:gd name="T2" fmla="*/ 136 w 308"/>
              <a:gd name="T3" fmla="*/ 248 h 305"/>
              <a:gd name="T4" fmla="*/ 120 w 308"/>
              <a:gd name="T5" fmla="*/ 286 h 305"/>
              <a:gd name="T6" fmla="*/ 49 w 308"/>
              <a:gd name="T7" fmla="*/ 296 h 305"/>
              <a:gd name="T8" fmla="*/ 49 w 308"/>
              <a:gd name="T9" fmla="*/ 289 h 305"/>
              <a:gd name="T10" fmla="*/ 89 w 308"/>
              <a:gd name="T11" fmla="*/ 265 h 305"/>
              <a:gd name="T12" fmla="*/ 80 w 308"/>
              <a:gd name="T13" fmla="*/ 231 h 305"/>
              <a:gd name="T14" fmla="*/ 65 w 308"/>
              <a:gd name="T15" fmla="*/ 226 h 305"/>
              <a:gd name="T16" fmla="*/ 21 w 308"/>
              <a:gd name="T17" fmla="*/ 249 h 305"/>
              <a:gd name="T18" fmla="*/ 39 w 308"/>
              <a:gd name="T19" fmla="*/ 202 h 305"/>
              <a:gd name="T20" fmla="*/ 75 w 308"/>
              <a:gd name="T21" fmla="*/ 186 h 305"/>
              <a:gd name="T22" fmla="*/ 77 w 308"/>
              <a:gd name="T23" fmla="*/ 186 h 305"/>
              <a:gd name="T24" fmla="*/ 106 w 308"/>
              <a:gd name="T25" fmla="*/ 178 h 305"/>
              <a:gd name="T26" fmla="*/ 201 w 308"/>
              <a:gd name="T27" fmla="*/ 161 h 305"/>
              <a:gd name="T28" fmla="*/ 135 w 308"/>
              <a:gd name="T29" fmla="*/ 95 h 305"/>
              <a:gd name="T30" fmla="*/ 129 w 308"/>
              <a:gd name="T31" fmla="*/ 95 h 305"/>
              <a:gd name="T32" fmla="*/ 95 w 308"/>
              <a:gd name="T33" fmla="*/ 135 h 305"/>
              <a:gd name="T34" fmla="*/ 161 w 308"/>
              <a:gd name="T35" fmla="*/ 200 h 305"/>
              <a:gd name="T36" fmla="*/ 268 w 308"/>
              <a:gd name="T37" fmla="*/ 302 h 305"/>
              <a:gd name="T38" fmla="*/ 303 w 308"/>
              <a:gd name="T39" fmla="*/ 265 h 305"/>
              <a:gd name="T40" fmla="*/ 201 w 308"/>
              <a:gd name="T41" fmla="*/ 161 h 305"/>
              <a:gd name="T42" fmla="*/ 301 w 308"/>
              <a:gd name="T43" fmla="*/ 70 h 305"/>
              <a:gd name="T44" fmla="*/ 261 w 308"/>
              <a:gd name="T45" fmla="*/ 93 h 305"/>
              <a:gd name="T46" fmla="*/ 240 w 308"/>
              <a:gd name="T47" fmla="*/ 79 h 305"/>
              <a:gd name="T48" fmla="*/ 239 w 308"/>
              <a:gd name="T49" fmla="*/ 53 h 305"/>
              <a:gd name="T50" fmla="*/ 280 w 308"/>
              <a:gd name="T51" fmla="*/ 26 h 305"/>
              <a:gd name="T52" fmla="*/ 217 w 308"/>
              <a:gd name="T53" fmla="*/ 25 h 305"/>
              <a:gd name="T54" fmla="*/ 191 w 308"/>
              <a:gd name="T55" fmla="*/ 71 h 305"/>
              <a:gd name="T56" fmla="*/ 182 w 308"/>
              <a:gd name="T57" fmla="*/ 102 h 305"/>
              <a:gd name="T58" fmla="*/ 210 w 308"/>
              <a:gd name="T59" fmla="*/ 151 h 305"/>
              <a:gd name="T60" fmla="*/ 249 w 308"/>
              <a:gd name="T61" fmla="*/ 133 h 305"/>
              <a:gd name="T62" fmla="*/ 252 w 308"/>
              <a:gd name="T63" fmla="*/ 133 h 305"/>
              <a:gd name="T64" fmla="*/ 276 w 308"/>
              <a:gd name="T65" fmla="*/ 126 h 305"/>
              <a:gd name="T66" fmla="*/ 308 w 308"/>
              <a:gd name="T67" fmla="*/ 75 h 305"/>
              <a:gd name="T68" fmla="*/ 52 w 308"/>
              <a:gd name="T69" fmla="*/ 146 h 305"/>
              <a:gd name="T70" fmla="*/ 143 w 308"/>
              <a:gd name="T71" fmla="*/ 58 h 305"/>
              <a:gd name="T72" fmla="*/ 143 w 308"/>
              <a:gd name="T73" fmla="*/ 45 h 305"/>
              <a:gd name="T74" fmla="*/ 94 w 308"/>
              <a:gd name="T75" fmla="*/ 0 h 305"/>
              <a:gd name="T76" fmla="*/ 2 w 308"/>
              <a:gd name="T77" fmla="*/ 87 h 305"/>
              <a:gd name="T78" fmla="*/ 2 w 308"/>
              <a:gd name="T79" fmla="*/ 100 h 305"/>
              <a:gd name="T80" fmla="*/ 52 w 308"/>
              <a:gd name="T81" fmla="*/ 14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8" h="305">
                <a:moveTo>
                  <a:pt x="113" y="172"/>
                </a:moveTo>
                <a:cubicBezTo>
                  <a:pt x="151" y="210"/>
                  <a:pt x="151" y="210"/>
                  <a:pt x="151" y="210"/>
                </a:cubicBezTo>
                <a:cubicBezTo>
                  <a:pt x="144" y="217"/>
                  <a:pt x="144" y="217"/>
                  <a:pt x="144" y="217"/>
                </a:cubicBezTo>
                <a:cubicBezTo>
                  <a:pt x="137" y="224"/>
                  <a:pt x="136" y="236"/>
                  <a:pt x="136" y="248"/>
                </a:cubicBezTo>
                <a:cubicBezTo>
                  <a:pt x="136" y="248"/>
                  <a:pt x="136" y="248"/>
                  <a:pt x="136" y="248"/>
                </a:cubicBezTo>
                <a:cubicBezTo>
                  <a:pt x="136" y="262"/>
                  <a:pt x="130" y="276"/>
                  <a:pt x="120" y="286"/>
                </a:cubicBezTo>
                <a:cubicBezTo>
                  <a:pt x="117" y="289"/>
                  <a:pt x="114" y="292"/>
                  <a:pt x="109" y="295"/>
                </a:cubicBezTo>
                <a:cubicBezTo>
                  <a:pt x="92" y="305"/>
                  <a:pt x="68" y="305"/>
                  <a:pt x="49" y="296"/>
                </a:cubicBezTo>
                <a:cubicBezTo>
                  <a:pt x="48" y="296"/>
                  <a:pt x="47" y="294"/>
                  <a:pt x="47" y="293"/>
                </a:cubicBezTo>
                <a:cubicBezTo>
                  <a:pt x="46" y="291"/>
                  <a:pt x="47" y="289"/>
                  <a:pt x="49" y="289"/>
                </a:cubicBezTo>
                <a:cubicBezTo>
                  <a:pt x="88" y="266"/>
                  <a:pt x="88" y="266"/>
                  <a:pt x="88" y="266"/>
                </a:cubicBezTo>
                <a:cubicBezTo>
                  <a:pt x="88" y="266"/>
                  <a:pt x="89" y="266"/>
                  <a:pt x="89" y="265"/>
                </a:cubicBezTo>
                <a:cubicBezTo>
                  <a:pt x="92" y="262"/>
                  <a:pt x="96" y="257"/>
                  <a:pt x="87" y="240"/>
                </a:cubicBezTo>
                <a:cubicBezTo>
                  <a:pt x="85" y="236"/>
                  <a:pt x="82" y="233"/>
                  <a:pt x="80" y="231"/>
                </a:cubicBezTo>
                <a:cubicBezTo>
                  <a:pt x="73" y="224"/>
                  <a:pt x="68" y="225"/>
                  <a:pt x="66" y="226"/>
                </a:cubicBezTo>
                <a:cubicBezTo>
                  <a:pt x="65" y="226"/>
                  <a:pt x="65" y="226"/>
                  <a:pt x="65" y="226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24" y="249"/>
                  <a:pt x="22" y="249"/>
                  <a:pt x="21" y="249"/>
                </a:cubicBezTo>
                <a:cubicBezTo>
                  <a:pt x="20" y="248"/>
                  <a:pt x="19" y="246"/>
                  <a:pt x="19" y="244"/>
                </a:cubicBezTo>
                <a:cubicBezTo>
                  <a:pt x="20" y="229"/>
                  <a:pt x="28" y="214"/>
                  <a:pt x="39" y="202"/>
                </a:cubicBezTo>
                <a:cubicBezTo>
                  <a:pt x="42" y="199"/>
                  <a:pt x="47" y="196"/>
                  <a:pt x="51" y="193"/>
                </a:cubicBezTo>
                <a:cubicBezTo>
                  <a:pt x="58" y="189"/>
                  <a:pt x="66" y="187"/>
                  <a:pt x="75" y="186"/>
                </a:cubicBezTo>
                <a:cubicBezTo>
                  <a:pt x="74" y="186"/>
                  <a:pt x="74" y="186"/>
                  <a:pt x="74" y="186"/>
                </a:cubicBezTo>
                <a:cubicBezTo>
                  <a:pt x="75" y="186"/>
                  <a:pt x="76" y="186"/>
                  <a:pt x="77" y="186"/>
                </a:cubicBezTo>
                <a:cubicBezTo>
                  <a:pt x="77" y="186"/>
                  <a:pt x="77" y="186"/>
                  <a:pt x="78" y="186"/>
                </a:cubicBezTo>
                <a:cubicBezTo>
                  <a:pt x="89" y="186"/>
                  <a:pt x="100" y="185"/>
                  <a:pt x="106" y="178"/>
                </a:cubicBezTo>
                <a:lnTo>
                  <a:pt x="113" y="172"/>
                </a:lnTo>
                <a:close/>
                <a:moveTo>
                  <a:pt x="201" y="161"/>
                </a:moveTo>
                <a:cubicBezTo>
                  <a:pt x="162" y="122"/>
                  <a:pt x="162" y="122"/>
                  <a:pt x="162" y="122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34" y="94"/>
                  <a:pt x="133" y="94"/>
                  <a:pt x="132" y="94"/>
                </a:cubicBezTo>
                <a:cubicBezTo>
                  <a:pt x="131" y="94"/>
                  <a:pt x="130" y="94"/>
                  <a:pt x="129" y="95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4" y="130"/>
                  <a:pt x="94" y="133"/>
                  <a:pt x="95" y="135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61" y="200"/>
                  <a:pt x="161" y="200"/>
                  <a:pt x="161" y="200"/>
                </a:cubicBezTo>
                <a:cubicBezTo>
                  <a:pt x="262" y="302"/>
                  <a:pt x="262" y="302"/>
                  <a:pt x="262" y="302"/>
                </a:cubicBezTo>
                <a:cubicBezTo>
                  <a:pt x="264" y="303"/>
                  <a:pt x="266" y="303"/>
                  <a:pt x="268" y="302"/>
                </a:cubicBezTo>
                <a:cubicBezTo>
                  <a:pt x="302" y="268"/>
                  <a:pt x="302" y="268"/>
                  <a:pt x="302" y="268"/>
                </a:cubicBezTo>
                <a:cubicBezTo>
                  <a:pt x="303" y="267"/>
                  <a:pt x="303" y="266"/>
                  <a:pt x="303" y="265"/>
                </a:cubicBezTo>
                <a:cubicBezTo>
                  <a:pt x="303" y="264"/>
                  <a:pt x="303" y="263"/>
                  <a:pt x="302" y="262"/>
                </a:cubicBezTo>
                <a:lnTo>
                  <a:pt x="201" y="161"/>
                </a:lnTo>
                <a:close/>
                <a:moveTo>
                  <a:pt x="306" y="70"/>
                </a:moveTo>
                <a:cubicBezTo>
                  <a:pt x="304" y="70"/>
                  <a:pt x="303" y="70"/>
                  <a:pt x="301" y="70"/>
                </a:cubicBezTo>
                <a:cubicBezTo>
                  <a:pt x="262" y="93"/>
                  <a:pt x="262" y="93"/>
                  <a:pt x="262" y="93"/>
                </a:cubicBezTo>
                <a:cubicBezTo>
                  <a:pt x="262" y="93"/>
                  <a:pt x="262" y="93"/>
                  <a:pt x="261" y="93"/>
                </a:cubicBezTo>
                <a:cubicBezTo>
                  <a:pt x="259" y="94"/>
                  <a:pt x="254" y="95"/>
                  <a:pt x="247" y="88"/>
                </a:cubicBezTo>
                <a:cubicBezTo>
                  <a:pt x="244" y="86"/>
                  <a:pt x="242" y="83"/>
                  <a:pt x="240" y="79"/>
                </a:cubicBezTo>
                <a:cubicBezTo>
                  <a:pt x="230" y="62"/>
                  <a:pt x="235" y="57"/>
                  <a:pt x="237" y="54"/>
                </a:cubicBezTo>
                <a:cubicBezTo>
                  <a:pt x="238" y="53"/>
                  <a:pt x="239" y="53"/>
                  <a:pt x="239" y="53"/>
                </a:cubicBezTo>
                <a:cubicBezTo>
                  <a:pt x="278" y="30"/>
                  <a:pt x="278" y="30"/>
                  <a:pt x="278" y="30"/>
                </a:cubicBezTo>
                <a:cubicBezTo>
                  <a:pt x="280" y="30"/>
                  <a:pt x="280" y="28"/>
                  <a:pt x="280" y="26"/>
                </a:cubicBezTo>
                <a:cubicBezTo>
                  <a:pt x="280" y="25"/>
                  <a:pt x="279" y="23"/>
                  <a:pt x="278" y="23"/>
                </a:cubicBezTo>
                <a:cubicBezTo>
                  <a:pt x="259" y="14"/>
                  <a:pt x="235" y="14"/>
                  <a:pt x="217" y="25"/>
                </a:cubicBezTo>
                <a:cubicBezTo>
                  <a:pt x="213" y="27"/>
                  <a:pt x="210" y="30"/>
                  <a:pt x="206" y="33"/>
                </a:cubicBezTo>
                <a:cubicBezTo>
                  <a:pt x="196" y="43"/>
                  <a:pt x="191" y="57"/>
                  <a:pt x="191" y="71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191" y="83"/>
                  <a:pt x="190" y="95"/>
                  <a:pt x="182" y="102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21" y="141"/>
                  <a:pt x="221" y="141"/>
                  <a:pt x="221" y="141"/>
                </a:cubicBezTo>
                <a:cubicBezTo>
                  <a:pt x="227" y="134"/>
                  <a:pt x="238" y="133"/>
                  <a:pt x="249" y="133"/>
                </a:cubicBezTo>
                <a:cubicBezTo>
                  <a:pt x="249" y="133"/>
                  <a:pt x="250" y="133"/>
                  <a:pt x="250" y="133"/>
                </a:cubicBezTo>
                <a:cubicBezTo>
                  <a:pt x="251" y="133"/>
                  <a:pt x="252" y="133"/>
                  <a:pt x="252" y="133"/>
                </a:cubicBezTo>
                <a:cubicBezTo>
                  <a:pt x="252" y="133"/>
                  <a:pt x="252" y="133"/>
                  <a:pt x="252" y="133"/>
                </a:cubicBezTo>
                <a:cubicBezTo>
                  <a:pt x="260" y="132"/>
                  <a:pt x="268" y="130"/>
                  <a:pt x="276" y="126"/>
                </a:cubicBezTo>
                <a:cubicBezTo>
                  <a:pt x="280" y="123"/>
                  <a:pt x="284" y="120"/>
                  <a:pt x="288" y="117"/>
                </a:cubicBezTo>
                <a:cubicBezTo>
                  <a:pt x="299" y="106"/>
                  <a:pt x="306" y="90"/>
                  <a:pt x="308" y="75"/>
                </a:cubicBezTo>
                <a:cubicBezTo>
                  <a:pt x="308" y="73"/>
                  <a:pt x="307" y="71"/>
                  <a:pt x="306" y="70"/>
                </a:cubicBezTo>
                <a:close/>
                <a:moveTo>
                  <a:pt x="52" y="146"/>
                </a:moveTo>
                <a:cubicBezTo>
                  <a:pt x="54" y="146"/>
                  <a:pt x="57" y="145"/>
                  <a:pt x="58" y="143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5" y="57"/>
                  <a:pt x="146" y="54"/>
                  <a:pt x="146" y="52"/>
                </a:cubicBezTo>
                <a:cubicBezTo>
                  <a:pt x="146" y="49"/>
                  <a:pt x="145" y="47"/>
                  <a:pt x="143" y="45"/>
                </a:cubicBezTo>
                <a:cubicBezTo>
                  <a:pt x="100" y="2"/>
                  <a:pt x="100" y="2"/>
                  <a:pt x="100" y="2"/>
                </a:cubicBezTo>
                <a:cubicBezTo>
                  <a:pt x="98" y="1"/>
                  <a:pt x="96" y="0"/>
                  <a:pt x="94" y="0"/>
                </a:cubicBezTo>
                <a:cubicBezTo>
                  <a:pt x="91" y="0"/>
                  <a:pt x="89" y="1"/>
                  <a:pt x="87" y="2"/>
                </a:cubicBezTo>
                <a:cubicBezTo>
                  <a:pt x="2" y="87"/>
                  <a:pt x="2" y="87"/>
                  <a:pt x="2" y="87"/>
                </a:cubicBezTo>
                <a:cubicBezTo>
                  <a:pt x="1" y="89"/>
                  <a:pt x="0" y="91"/>
                  <a:pt x="0" y="93"/>
                </a:cubicBezTo>
                <a:cubicBezTo>
                  <a:pt x="0" y="96"/>
                  <a:pt x="1" y="98"/>
                  <a:pt x="2" y="100"/>
                </a:cubicBezTo>
                <a:cubicBezTo>
                  <a:pt x="46" y="143"/>
                  <a:pt x="46" y="143"/>
                  <a:pt x="46" y="143"/>
                </a:cubicBezTo>
                <a:cubicBezTo>
                  <a:pt x="47" y="145"/>
                  <a:pt x="50" y="146"/>
                  <a:pt x="52" y="1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9945" tIns="34973" rIns="69945" bIns="3497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59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3" name="Flowchart: Magnetic Disk 10"/>
          <p:cNvSpPr/>
          <p:nvPr/>
        </p:nvSpPr>
        <p:spPr bwMode="auto">
          <a:xfrm>
            <a:off x="3000364" y="3848424"/>
            <a:ext cx="368970" cy="441825"/>
          </a:xfrm>
          <a:custGeom>
            <a:avLst/>
            <a:gdLst/>
            <a:ahLst/>
            <a:cxnLst/>
            <a:rect l="l" t="t" r="r" b="b"/>
            <a:pathLst>
              <a:path w="162052" h="251080">
                <a:moveTo>
                  <a:pt x="81026" y="9399"/>
                </a:moveTo>
                <a:cubicBezTo>
                  <a:pt x="44258" y="9399"/>
                  <a:pt x="14452" y="21660"/>
                  <a:pt x="14452" y="36784"/>
                </a:cubicBezTo>
                <a:cubicBezTo>
                  <a:pt x="14452" y="51908"/>
                  <a:pt x="44258" y="64169"/>
                  <a:pt x="81026" y="64169"/>
                </a:cubicBezTo>
                <a:cubicBezTo>
                  <a:pt x="117794" y="64169"/>
                  <a:pt x="147600" y="51908"/>
                  <a:pt x="147600" y="36784"/>
                </a:cubicBezTo>
                <a:cubicBezTo>
                  <a:pt x="147600" y="21660"/>
                  <a:pt x="117794" y="9399"/>
                  <a:pt x="81026" y="9399"/>
                </a:cubicBezTo>
                <a:close/>
                <a:moveTo>
                  <a:pt x="81026" y="0"/>
                </a:moveTo>
                <a:lnTo>
                  <a:pt x="112562" y="3288"/>
                </a:lnTo>
                <a:lnTo>
                  <a:pt x="138318" y="12256"/>
                </a:lnTo>
                <a:lnTo>
                  <a:pt x="155684" y="25560"/>
                </a:lnTo>
                <a:lnTo>
                  <a:pt x="162052" y="41855"/>
                </a:lnTo>
                <a:lnTo>
                  <a:pt x="162052" y="209225"/>
                </a:lnTo>
                <a:lnTo>
                  <a:pt x="155684" y="225521"/>
                </a:lnTo>
                <a:lnTo>
                  <a:pt x="138318" y="238824"/>
                </a:lnTo>
                <a:lnTo>
                  <a:pt x="112562" y="247792"/>
                </a:lnTo>
                <a:cubicBezTo>
                  <a:pt x="102869" y="249909"/>
                  <a:pt x="92212" y="251080"/>
                  <a:pt x="81026" y="251080"/>
                </a:cubicBezTo>
                <a:cubicBezTo>
                  <a:pt x="58655" y="251080"/>
                  <a:pt x="38399" y="246398"/>
                  <a:pt x="23735" y="238824"/>
                </a:cubicBezTo>
                <a:cubicBezTo>
                  <a:pt x="16403" y="235038"/>
                  <a:pt x="10469" y="230528"/>
                  <a:pt x="6369" y="225521"/>
                </a:cubicBezTo>
                <a:cubicBezTo>
                  <a:pt x="2268" y="220513"/>
                  <a:pt x="0" y="215006"/>
                  <a:pt x="0" y="209225"/>
                </a:cubicBezTo>
                <a:lnTo>
                  <a:pt x="0" y="41855"/>
                </a:lnTo>
                <a:cubicBezTo>
                  <a:pt x="0" y="30293"/>
                  <a:pt x="9071" y="19829"/>
                  <a:pt x="23735" y="12256"/>
                </a:cubicBezTo>
                <a:cubicBezTo>
                  <a:pt x="31067" y="8469"/>
                  <a:pt x="39797" y="5405"/>
                  <a:pt x="49490" y="3288"/>
                </a:cubicBezTo>
                <a:cubicBezTo>
                  <a:pt x="59184" y="1171"/>
                  <a:pt x="69841" y="0"/>
                  <a:pt x="81026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93224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5067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072C6">
                  <a:lumMod val="50000"/>
                </a:srgbClr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85786" y="1036108"/>
            <a:ext cx="7500990" cy="7814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除了记录头标和目次项以外，必备字段包括：</a:t>
            </a:r>
          </a:p>
          <a:p>
            <a:pPr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001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记录标识号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100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通用处理数据（仅用于某些数据元素）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152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规则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2--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规范检索点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810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参考数据源</a:t>
            </a:r>
          </a:p>
          <a:p>
            <a:pPr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6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sz="24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3071810"/>
            <a:ext cx="7772400" cy="1470025"/>
          </a:xfrm>
        </p:spPr>
        <p:txBody>
          <a:bodyPr/>
          <a:lstStyle/>
          <a:p>
            <a:r>
              <a:rPr lang="zh-CN" altLang="en-US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二、名称规范工作的过程</a:t>
            </a:r>
            <a:br>
              <a:rPr lang="zh-CN" altLang="en-US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5244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伯格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(Burger, Robert H.)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认为，规范工作的过程包括：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建立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规范记录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；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）将规范记录集中形成“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规范文档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）将规范文档连接到书目文档，规范文档与书目文档集中形成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规范系统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）对规范文档和规范系统进行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维护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）对规范文档和规范系统进行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评估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 algn="r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 algn="r">
              <a:lnSpc>
                <a:spcPct val="13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图书编目规范工作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，商务印书馆，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1993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147" y="5373216"/>
            <a:ext cx="500066" cy="499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编目流程内的名称规范控制</a:t>
            </a:r>
          </a:p>
        </p:txBody>
      </p:sp>
      <p:sp>
        <p:nvSpPr>
          <p:cNvPr id="8" name="矩形 7"/>
          <p:cNvSpPr/>
          <p:nvPr/>
        </p:nvSpPr>
        <p:spPr>
          <a:xfrm>
            <a:off x="785786" y="1036108"/>
            <a:ext cx="7500990" cy="418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n"/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                        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/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2143108" y="1714488"/>
            <a:ext cx="1571636" cy="428628"/>
          </a:xfrm>
          <a:prstGeom prst="rect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建立书目记录</a:t>
            </a:r>
          </a:p>
        </p:txBody>
      </p:sp>
      <p:cxnSp>
        <p:nvCxnSpPr>
          <p:cNvPr id="10" name="直接箭头连接符 9"/>
          <p:cNvCxnSpPr/>
          <p:nvPr/>
        </p:nvCxnSpPr>
        <p:spPr bwMode="auto">
          <a:xfrm rot="5400000">
            <a:off x="2786844" y="2285198"/>
            <a:ext cx="285752" cy="1588"/>
          </a:xfrm>
          <a:prstGeom prst="straightConnector1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矩形 10"/>
          <p:cNvSpPr/>
          <p:nvPr/>
        </p:nvSpPr>
        <p:spPr bwMode="auto">
          <a:xfrm>
            <a:off x="1857356" y="2428868"/>
            <a:ext cx="2214578" cy="428628"/>
          </a:xfrm>
          <a:prstGeom prst="rect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书目记录规范控制</a:t>
            </a:r>
          </a:p>
        </p:txBody>
      </p:sp>
      <p:cxnSp>
        <p:nvCxnSpPr>
          <p:cNvPr id="13" name="直接连接符 12"/>
          <p:cNvCxnSpPr/>
          <p:nvPr/>
        </p:nvCxnSpPr>
        <p:spPr bwMode="auto">
          <a:xfrm rot="5400000">
            <a:off x="2786844" y="2999578"/>
            <a:ext cx="284958" cy="794"/>
          </a:xfrm>
          <a:prstGeom prst="line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直接连接符 14"/>
          <p:cNvCxnSpPr/>
          <p:nvPr/>
        </p:nvCxnSpPr>
        <p:spPr bwMode="auto">
          <a:xfrm>
            <a:off x="1643042" y="3143248"/>
            <a:ext cx="2786082" cy="1588"/>
          </a:xfrm>
          <a:prstGeom prst="line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直接箭头连接符 15"/>
          <p:cNvCxnSpPr/>
          <p:nvPr/>
        </p:nvCxnSpPr>
        <p:spPr bwMode="auto">
          <a:xfrm rot="5400000">
            <a:off x="1500960" y="3285330"/>
            <a:ext cx="285752" cy="1588"/>
          </a:xfrm>
          <a:prstGeom prst="straightConnector1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直接箭头连接符 16"/>
          <p:cNvCxnSpPr/>
          <p:nvPr/>
        </p:nvCxnSpPr>
        <p:spPr bwMode="auto">
          <a:xfrm rot="5400000">
            <a:off x="4287042" y="3285330"/>
            <a:ext cx="285752" cy="1588"/>
          </a:xfrm>
          <a:prstGeom prst="straightConnector1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矩形 17"/>
          <p:cNvSpPr/>
          <p:nvPr/>
        </p:nvSpPr>
        <p:spPr bwMode="auto">
          <a:xfrm>
            <a:off x="714348" y="3429000"/>
            <a:ext cx="2071702" cy="428628"/>
          </a:xfrm>
          <a:prstGeom prst="rect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主题分类规范控制</a:t>
            </a:r>
          </a:p>
        </p:txBody>
      </p:sp>
      <p:sp>
        <p:nvSpPr>
          <p:cNvPr id="19" name="矩形 18"/>
          <p:cNvSpPr/>
          <p:nvPr/>
        </p:nvSpPr>
        <p:spPr bwMode="auto">
          <a:xfrm>
            <a:off x="3643306" y="3429000"/>
            <a:ext cx="1928826" cy="428628"/>
          </a:xfrm>
          <a:prstGeom prst="rect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名称规范控制</a:t>
            </a:r>
          </a:p>
        </p:txBody>
      </p:sp>
      <p:cxnSp>
        <p:nvCxnSpPr>
          <p:cNvPr id="20" name="直接连接符 19"/>
          <p:cNvCxnSpPr/>
          <p:nvPr/>
        </p:nvCxnSpPr>
        <p:spPr bwMode="auto">
          <a:xfrm rot="5400000">
            <a:off x="4358480" y="3999710"/>
            <a:ext cx="284958" cy="794"/>
          </a:xfrm>
          <a:prstGeom prst="line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直接连接符 20"/>
          <p:cNvCxnSpPr/>
          <p:nvPr/>
        </p:nvCxnSpPr>
        <p:spPr bwMode="auto">
          <a:xfrm>
            <a:off x="3071802" y="4143380"/>
            <a:ext cx="2786082" cy="1588"/>
          </a:xfrm>
          <a:prstGeom prst="line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直接箭头连接符 21"/>
          <p:cNvCxnSpPr/>
          <p:nvPr/>
        </p:nvCxnSpPr>
        <p:spPr bwMode="auto">
          <a:xfrm rot="5400000">
            <a:off x="2929720" y="4285462"/>
            <a:ext cx="285752" cy="1588"/>
          </a:xfrm>
          <a:prstGeom prst="straightConnector1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直接箭头连接符 22"/>
          <p:cNvCxnSpPr/>
          <p:nvPr/>
        </p:nvCxnSpPr>
        <p:spPr bwMode="auto">
          <a:xfrm rot="5400000">
            <a:off x="5715802" y="4285462"/>
            <a:ext cx="285752" cy="1588"/>
          </a:xfrm>
          <a:prstGeom prst="straightConnector1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矩形 23"/>
          <p:cNvSpPr/>
          <p:nvPr/>
        </p:nvSpPr>
        <p:spPr bwMode="auto">
          <a:xfrm>
            <a:off x="2071670" y="4429132"/>
            <a:ext cx="2143140" cy="428628"/>
          </a:xfrm>
          <a:prstGeom prst="rect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连接名称规范记录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4929190" y="4429132"/>
            <a:ext cx="2143140" cy="428628"/>
          </a:xfrm>
          <a:prstGeom prst="rect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新建名称规范记录</a:t>
            </a:r>
          </a:p>
        </p:txBody>
      </p:sp>
      <p:cxnSp>
        <p:nvCxnSpPr>
          <p:cNvPr id="26" name="直接连接符 25"/>
          <p:cNvCxnSpPr/>
          <p:nvPr/>
        </p:nvCxnSpPr>
        <p:spPr bwMode="auto">
          <a:xfrm rot="5400000">
            <a:off x="5822562" y="4964520"/>
            <a:ext cx="214314" cy="794"/>
          </a:xfrm>
          <a:prstGeom prst="line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直接连接符 26"/>
          <p:cNvCxnSpPr/>
          <p:nvPr/>
        </p:nvCxnSpPr>
        <p:spPr bwMode="auto">
          <a:xfrm rot="5400000">
            <a:off x="2965042" y="4964520"/>
            <a:ext cx="214314" cy="794"/>
          </a:xfrm>
          <a:prstGeom prst="line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直接连接符 27"/>
          <p:cNvCxnSpPr/>
          <p:nvPr/>
        </p:nvCxnSpPr>
        <p:spPr bwMode="auto">
          <a:xfrm>
            <a:off x="3071802" y="5072074"/>
            <a:ext cx="2857520" cy="1588"/>
          </a:xfrm>
          <a:prstGeom prst="line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直接箭头连接符 28"/>
          <p:cNvCxnSpPr/>
          <p:nvPr/>
        </p:nvCxnSpPr>
        <p:spPr bwMode="auto">
          <a:xfrm rot="5400000">
            <a:off x="4358480" y="5214156"/>
            <a:ext cx="285752" cy="1588"/>
          </a:xfrm>
          <a:prstGeom prst="straightConnector1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矩形 29"/>
          <p:cNvSpPr/>
          <p:nvPr/>
        </p:nvSpPr>
        <p:spPr bwMode="auto">
          <a:xfrm>
            <a:off x="3500430" y="5357826"/>
            <a:ext cx="2143140" cy="428628"/>
          </a:xfrm>
          <a:prstGeom prst="rect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完善名称规范记录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effectLst/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31" name="直接箭头连接符 30"/>
          <p:cNvCxnSpPr/>
          <p:nvPr/>
        </p:nvCxnSpPr>
        <p:spPr bwMode="auto">
          <a:xfrm rot="5400000">
            <a:off x="4358480" y="5928536"/>
            <a:ext cx="285752" cy="1588"/>
          </a:xfrm>
          <a:prstGeom prst="straightConnector1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2" name="矩形 31"/>
          <p:cNvSpPr/>
          <p:nvPr/>
        </p:nvSpPr>
        <p:spPr bwMode="auto">
          <a:xfrm>
            <a:off x="3571868" y="6000768"/>
            <a:ext cx="2143140" cy="428628"/>
          </a:xfrm>
          <a:prstGeom prst="rect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修改书目记录标目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effectLst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1214422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    录</a:t>
            </a:r>
            <a:endParaRPr lang="zh-CN" altLang="en-US" sz="4000" b="1" spc="50" dirty="0">
              <a:ln w="11430"/>
              <a:solidFill>
                <a:srgbClr val="00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14"/>
          <p:cNvSpPr>
            <a:spLocks noChangeArrowheads="1"/>
          </p:cNvSpPr>
          <p:nvPr/>
        </p:nvSpPr>
        <p:spPr bwMode="auto">
          <a:xfrm>
            <a:off x="642910" y="2071678"/>
            <a:ext cx="7786742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/>
            <a:endParaRPr lang="en-US" altLang="zh-CN" sz="2800" dirty="0">
              <a:ea typeface="微软雅黑" pitchFamily="34" charset="-122"/>
            </a:endParaRPr>
          </a:p>
          <a:p>
            <a:pPr marL="571500" indent="-5715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一、中文规范数据简介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 marL="571500" indent="-5715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二、名称规范工作的过程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marL="571500" indent="-5715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三、检索点的选取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 marL="571500" indent="-5715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四、几点思考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marL="571500" indent="-571500">
              <a:lnSpc>
                <a:spcPct val="150000"/>
              </a:lnSpc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五、规范控制的发展趋势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 marL="514350" indent="-514350"/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0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名称规范控制的工作重点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3853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建立或维护规范记录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记录个人、团体、作品的属性；描述关系。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按照目前规则，一条相对完整的规范记录信息包括生卒日期、职务、职称、工作单位及社会兼职、其他名称、出生地或籍贯等、已出版著作或研究方向等。</a:t>
            </a:r>
          </a:p>
          <a:p>
            <a:pPr indent="457200">
              <a:lnSpc>
                <a:spcPct val="130000"/>
              </a:lnSpc>
            </a:pP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规范记录和书目记录的关联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按照规范检索点的形式，修改书目数据的相关字段（即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CNMARC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字段、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7**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字段）。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建立规范记录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根据书目记录的相关字段推导规范记录（整理记录）。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147" y="5373216"/>
            <a:ext cx="500066" cy="499864"/>
          </a:xfrm>
          <a:prstGeom prst="rect">
            <a:avLst/>
          </a:prstGeom>
        </p:spPr>
      </p:pic>
      <p:pic>
        <p:nvPicPr>
          <p:cNvPr id="5" name="图片 4" descr="C:\Users\lenovo\AppData\Roaming\Tencent\Users\49283356\QQ\WinTemp\RichOle\CP$Z9R($H6J[F[3WOL6W`)P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071810"/>
            <a:ext cx="3838572" cy="3640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3116"/>
            <a:ext cx="4808220" cy="419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完善规范记录信息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457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遵循规则著录规则和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CNMARC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规范格式。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719138"/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 indent="719138"/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参考信息源：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在编文献、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报刊、工具书、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网络资源、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其他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规范数据制作的难点：信息源的获取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147" y="5373216"/>
            <a:ext cx="500066" cy="499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836712"/>
            <a:ext cx="7500990" cy="8550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变化是规范工作的重要特征。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著录规则的修订、名称的改变、错误的更正、获得名称的新信息、新的名称间的关系的说明等。这些变化影响到单个的规范记录、书目记录，也影响到规范记录之间的关系、规范文档和书目文档的关系。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难点：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规范检索点更新时，与之挂接的书目记录相关字段的更新。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自动更新？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批处理？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单条挂接？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42852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名称数据的维护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名称规范记录与书目记录的连接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382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sz="24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48" y="928671"/>
            <a:ext cx="842965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n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单条挂接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库的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7**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字段按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CTRL+F3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查询规范形式，形式一致即实现挂接</a:t>
            </a:r>
          </a:p>
          <a:p>
            <a:pPr>
              <a:buFont typeface="Arial" pitchFamily="34" charset="0"/>
              <a:buChar char="•"/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批挂接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批修改标目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自动更新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使用自动更新功能</a:t>
            </a:r>
          </a:p>
          <a:p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名称规范记录与书目记录的连接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382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sz="24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48" y="928671"/>
            <a:ext cx="842965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单条挂接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查询规范形式，点击“确认”或者直接手动将书目记录的标目改为规范形式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357430"/>
            <a:ext cx="5274310" cy="3344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14"/>
          <p:cNvSpPr>
            <a:spLocks noChangeArrowheads="1"/>
          </p:cNvSpPr>
          <p:nvPr/>
        </p:nvSpPr>
        <p:spPr bwMode="auto">
          <a:xfrm>
            <a:off x="6072198" y="2500306"/>
            <a:ext cx="928694" cy="571504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名称规范记录与书目记录的连接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382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sz="24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48" y="928671"/>
            <a:ext cx="842965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批挂接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批修改标目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" y="2357430"/>
            <a:ext cx="8717280" cy="436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椭圆 14"/>
          <p:cNvSpPr>
            <a:spLocks noChangeArrowheads="1"/>
          </p:cNvSpPr>
          <p:nvPr/>
        </p:nvSpPr>
        <p:spPr bwMode="auto">
          <a:xfrm>
            <a:off x="3714744" y="2928934"/>
            <a:ext cx="1285884" cy="571504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8001024" y="3000372"/>
            <a:ext cx="928694" cy="571504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名称规范记录与书目记录的连接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382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sz="24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48" y="928671"/>
            <a:ext cx="84296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自动更新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UPD=Y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修改规范记录的规范检索点时，相应的书目记录自动实现更新。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500306"/>
            <a:ext cx="664373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857224" y="4929198"/>
            <a:ext cx="1143008" cy="357190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836712"/>
            <a:ext cx="7500990" cy="318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C:\Users\lenovo\AppData\Roaming\Tencent\Users\49283356\QQ\WinTemp\RichOle\7C`G5QV6LOZO(WFEXCX257X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68199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 bwMode="auto">
          <a:xfrm>
            <a:off x="142844" y="3143248"/>
            <a:ext cx="1714512" cy="500066"/>
          </a:xfrm>
          <a:prstGeom prst="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3366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25" name="Picture 1" descr="C:\Users\lenovo\AppData\Roaming\Tencent\Users\49283356\QQ\WinTemp\RichOle\_E4}EPKV@)LXFK34CQK0]MV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636"/>
            <a:ext cx="5372100" cy="400050"/>
          </a:xfrm>
          <a:prstGeom prst="rect">
            <a:avLst/>
          </a:prstGeom>
          <a:noFill/>
        </p:spPr>
      </p:pic>
      <p:cxnSp>
        <p:nvCxnSpPr>
          <p:cNvPr id="10" name="直接箭头连接符 9"/>
          <p:cNvCxnSpPr/>
          <p:nvPr/>
        </p:nvCxnSpPr>
        <p:spPr bwMode="auto">
          <a:xfrm rot="16200000" flipH="1">
            <a:off x="1428728" y="3714752"/>
            <a:ext cx="1500198" cy="1357322"/>
          </a:xfrm>
          <a:prstGeom prst="straightConnector1">
            <a:avLst/>
          </a:prstGeom>
          <a:noFill/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836712"/>
            <a:ext cx="7500990" cy="790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规范数据的评估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包括数据的合法性和正确性、格式的合法性和正确性、数据的完备性等。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例如：是否符合编目条例，通过系统和人工审核来评估；是否严格遵守规范数据格式的规定；规范记录的著录项目是否完备等。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其他方面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规范数据的制作、完整的规范记录分析、规范文档如何发挥作用等。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42852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规范记录的评估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143248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一、中文规范数据简介</a:t>
            </a:r>
            <a:endParaRPr lang="zh-CN" altLang="en-US" sz="4000" b="1" spc="50" dirty="0">
              <a:ln w="11430"/>
              <a:solidFill>
                <a:srgbClr val="00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3071810"/>
            <a:ext cx="7772400" cy="1470025"/>
          </a:xfrm>
        </p:spPr>
        <p:txBody>
          <a:bodyPr/>
          <a:lstStyle/>
          <a:p>
            <a:r>
              <a:rPr lang="zh-CN" altLang="en-US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三、检索点的选取</a:t>
            </a:r>
            <a:br>
              <a:rPr lang="zh-CN" altLang="en-US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检索点的选取对规范工作很重要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633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规范控制的实质即对检索点的控制。规范检索点（标目）和变异检索点（单纯参照）的选取是名称规范控制中非常重要的工作。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中国文献编目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虽然不完全包含规范数据的编制规则，但其第二部分的“标目法”就涉及各类型标目选取规则和参照。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资源描述与检索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RDA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）也将其列为单独的章节。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 algn="r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217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2--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字段和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7--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的责任者有何不同？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2--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字段为客观著录，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7--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字段为规范形式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16"/>
            <a:ext cx="563118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214554"/>
            <a:ext cx="300039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357158" y="2500306"/>
            <a:ext cx="1285884" cy="255588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11"/>
          <p:cNvSpPr>
            <a:spLocks noChangeArrowheads="1"/>
          </p:cNvSpPr>
          <p:nvPr/>
        </p:nvSpPr>
        <p:spPr bwMode="auto">
          <a:xfrm>
            <a:off x="0" y="5357826"/>
            <a:ext cx="1785918" cy="107157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429388" y="2714620"/>
            <a:ext cx="1357322" cy="255588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1"/>
          <p:cNvSpPr>
            <a:spLocks noChangeArrowheads="1"/>
          </p:cNvSpPr>
          <p:nvPr/>
        </p:nvSpPr>
        <p:spPr bwMode="auto">
          <a:xfrm>
            <a:off x="5929322" y="5500702"/>
            <a:ext cx="2000264" cy="71438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确定规范检索点（标目）的原则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惯用原则：具有公众认同的基础，一般以常用、常用、惯用为原则，符合一般检索规律。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规范原则：规范、一致，以利于提高检索效率。</a:t>
            </a:r>
          </a:p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简明原则：易于区分，尽可能简明、清晰。</a:t>
            </a: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检索点的选取原则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充分性原则：应尽可能提供检索点，以满足用户从不同角度进行检索的需求。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数量适中原则：检索点选取可根据重要性和实际需要决定，选取数量应合理、适当。数量应视著作的重要性和实际需要决定，编目机构可在原则基础上对选取数量作适当调整。</a:t>
            </a: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ct val="150000"/>
              </a:lnSpc>
            </a:pP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pic>
        <p:nvPicPr>
          <p:cNvPr id="5" name="图片 4" descr="C:\Users\lenovo\AppData\Roaming\Tencent\Users\49283356\QQ\WinTemp\RichOle\0FHFLR7]}@QTMUD`M8L~@CP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000108"/>
            <a:ext cx="6510340" cy="563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ct val="150000"/>
              </a:lnSpc>
            </a:pP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928670"/>
            <a:ext cx="6932322" cy="538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检索点的信息来源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检索点选取的信息来源：文献的主要信息源、文献的其他信息源、书目著录所提供的信息、权威工具书和其他参考资料。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确定规范检索点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标目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的信息源：规范文档、文献的主要信息源、文献的其他信息源、书目著录所提供的信息、权威工具书、其他参考资料、编目员依据实际需要自行拟定的信息。</a:t>
            </a: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目前，联编中心要求书目记录的检索点保留规范形式。主要依据规范文档和在编文献确定检索点形式。当形式相同时，系统会自动实现挂接。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400" dirty="0" smtClean="0"/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28802"/>
            <a:ext cx="414340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/>
          <p:nvPr/>
        </p:nvPicPr>
        <p:blipFill>
          <a:blip r:embed="rId5"/>
          <a:srcRect r="16848" b="57749"/>
          <a:stretch>
            <a:fillRect/>
          </a:stretch>
        </p:blipFill>
        <p:spPr bwMode="auto">
          <a:xfrm>
            <a:off x="3214678" y="1928802"/>
            <a:ext cx="4563110" cy="146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/>
          <p:nvPr/>
        </p:nvPicPr>
        <p:blipFill>
          <a:blip r:embed="rId6"/>
          <a:srcRect r="20095" b="48392"/>
          <a:stretch>
            <a:fillRect/>
          </a:stretch>
        </p:blipFill>
        <p:spPr bwMode="auto">
          <a:xfrm>
            <a:off x="2714612" y="4714884"/>
            <a:ext cx="4385310" cy="179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直接箭头连接符 12"/>
          <p:cNvCxnSpPr>
            <a:endCxn id="10" idx="1"/>
          </p:cNvCxnSpPr>
          <p:nvPr/>
        </p:nvCxnSpPr>
        <p:spPr bwMode="auto">
          <a:xfrm rot="5400000" flipH="1" flipV="1">
            <a:off x="438436" y="3010212"/>
            <a:ext cx="3123592" cy="242889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直接箭头连接符 14"/>
          <p:cNvCxnSpPr/>
          <p:nvPr/>
        </p:nvCxnSpPr>
        <p:spPr bwMode="auto">
          <a:xfrm flipV="1">
            <a:off x="785786" y="5929330"/>
            <a:ext cx="2000264" cy="42862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5786" y="1036108"/>
            <a:ext cx="7500990" cy="7454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以部分字段为例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2001#$a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青铜葵花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$b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专著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$f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曹文轩著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经过查询，名称规范库有该规范记录。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字段和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701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字段的形式为：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50010$a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青铜葵花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701#0$a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曹文轩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$f(1954-)</a:t>
            </a: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$4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著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3000372"/>
            <a:ext cx="228601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4282" y="142852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书目记录规范形式的确定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规范数据的类型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836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按照传统的划分标准，规范数据包含主题规范和名称规范两种类型。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主题规范有广义和狭义之分。广义的主题规范包括主题词规范和分类号规范；狭义的主题规范指主题词规范，包括个人名称、团体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会议名称、题名主题、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科学主题、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地理名称等类型。在有些国家，主题词表并不收录名称主题，而是由名称规范解决。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名称规范也有广义和狭义之分。广义的名称规范包括责任者规范和题名规范，狭义的名称规范指责任者规范。其中，责任规范包括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个人、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家族、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团体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会议、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地理名称等类型；题名规范包括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统一题名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、丛编或连续出版物名称等类型。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</a:t>
            </a:r>
          </a:p>
          <a:p>
            <a:pPr indent="457200">
              <a:lnSpc>
                <a:spcPct val="13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</a:t>
            </a: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/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7454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以部分字段为例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2001#$a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英国田园诗歌发展史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$b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专著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$f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姜士昌著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经过查询，名称规范库无该规范记录。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在编文献也无生卒日期。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701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字段的形式为：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701#0$a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姜士昌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$4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著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C:\Users\lenovo\AppData\Roaming\Tencent\Users\49283356\QQ\WinTemp\RichOle\M3N2PR8C575$}$TMTXSJPJO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714488"/>
            <a:ext cx="271464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142852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书目记录规范形式的确定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11255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sz="14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2001#$a</a:t>
            </a:r>
            <a:r>
              <a:rPr lang="zh-CN" altLang="en-US" sz="1400" dirty="0" smtClean="0">
                <a:latin typeface="仿宋_GB2312" pitchFamily="49" charset="-122"/>
                <a:ea typeface="仿宋_GB2312" pitchFamily="49" charset="-122"/>
              </a:rPr>
              <a:t>梦的解析</a:t>
            </a:r>
            <a:endParaRPr lang="en-US" altLang="zh-CN" sz="14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     $b</a:t>
            </a:r>
            <a:r>
              <a:rPr lang="zh-CN" altLang="en-US" sz="1400" dirty="0" smtClean="0">
                <a:latin typeface="仿宋_GB2312" pitchFamily="49" charset="-122"/>
                <a:ea typeface="仿宋_GB2312" pitchFamily="49" charset="-122"/>
              </a:rPr>
              <a:t>专著</a:t>
            </a:r>
            <a:endParaRPr lang="en-US" altLang="zh-CN" sz="14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     $f(</a:t>
            </a:r>
            <a:r>
              <a:rPr lang="zh-CN" altLang="en-US" sz="1400" dirty="0" smtClean="0">
                <a:latin typeface="仿宋_GB2312" pitchFamily="49" charset="-122"/>
                <a:ea typeface="仿宋_GB2312" pitchFamily="49" charset="-122"/>
              </a:rPr>
              <a:t>奥</a:t>
            </a: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1400" dirty="0" smtClean="0">
                <a:latin typeface="仿宋_GB2312" pitchFamily="49" charset="-122"/>
                <a:ea typeface="仿宋_GB2312" pitchFamily="49" charset="-122"/>
              </a:rPr>
              <a:t>西格蒙德</a:t>
            </a: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·</a:t>
            </a:r>
            <a:r>
              <a:rPr lang="zh-CN" altLang="en-US" sz="1400" dirty="0" smtClean="0">
                <a:latin typeface="仿宋_GB2312" pitchFamily="49" charset="-122"/>
                <a:ea typeface="仿宋_GB2312" pitchFamily="49" charset="-122"/>
              </a:rPr>
              <a:t>弗洛伊德著</a:t>
            </a:r>
            <a:endParaRPr lang="en-US" altLang="zh-CN" sz="14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     $g</a:t>
            </a:r>
            <a:r>
              <a:rPr lang="zh-CN" altLang="en-US" sz="1400" dirty="0" smtClean="0">
                <a:latin typeface="仿宋_GB2312" pitchFamily="49" charset="-122"/>
                <a:ea typeface="仿宋_GB2312" pitchFamily="49" charset="-122"/>
              </a:rPr>
              <a:t>听泉译</a:t>
            </a:r>
            <a:endParaRPr lang="en-US" altLang="zh-CN" sz="14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314##$a</a:t>
            </a:r>
            <a:r>
              <a:rPr lang="zh-CN" altLang="en-US" sz="1400" dirty="0" smtClean="0">
                <a:latin typeface="仿宋_GB2312" pitchFamily="49" charset="-122"/>
                <a:ea typeface="仿宋_GB2312" pitchFamily="49" charset="-122"/>
              </a:rPr>
              <a:t>封面题：</a:t>
            </a: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(</a:t>
            </a:r>
            <a:r>
              <a:rPr lang="zh-CN" altLang="en-US" sz="1400" dirty="0" smtClean="0">
                <a:latin typeface="仿宋_GB2312" pitchFamily="49" charset="-122"/>
                <a:ea typeface="仿宋_GB2312" pitchFamily="49" charset="-122"/>
              </a:rPr>
              <a:t>美</a:t>
            </a: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1400" dirty="0" smtClean="0">
                <a:latin typeface="仿宋_GB2312" pitchFamily="49" charset="-122"/>
                <a:ea typeface="仿宋_GB2312" pitchFamily="49" charset="-122"/>
              </a:rPr>
              <a:t>布里尔、听泉译</a:t>
            </a:r>
            <a:endParaRPr lang="en-US" altLang="zh-CN" sz="14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50010$a</a:t>
            </a:r>
            <a:r>
              <a:rPr lang="zh-CN" altLang="en-US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梦的解析</a:t>
            </a:r>
            <a:endParaRPr lang="en-US" altLang="zh-CN" sz="14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701#0$c(</a:t>
            </a:r>
            <a:r>
              <a:rPr lang="zh-CN" altLang="en-US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奥</a:t>
            </a: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$a</a:t>
            </a:r>
            <a:r>
              <a:rPr lang="zh-CN" altLang="en-US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弗洛伊德</a:t>
            </a:r>
            <a:endParaRPr lang="en-US" altLang="zh-CN" sz="14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$c(Freud, Sigmund</a:t>
            </a: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$f1856-1939)</a:t>
            </a: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$4</a:t>
            </a:r>
            <a:r>
              <a:rPr lang="zh-CN" altLang="en-US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著</a:t>
            </a:r>
            <a:endParaRPr lang="en-US" altLang="zh-CN" sz="14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702#0$c(</a:t>
            </a:r>
            <a:r>
              <a:rPr lang="zh-CN" altLang="en-US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美</a:t>
            </a: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$a</a:t>
            </a:r>
            <a:r>
              <a:rPr lang="zh-CN" altLang="en-US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布里尔</a:t>
            </a:r>
            <a:endParaRPr lang="en-US" altLang="zh-CN" sz="14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$c(Brill, Abraham Arden</a:t>
            </a: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$f1874-1948)</a:t>
            </a: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$4</a:t>
            </a:r>
            <a:r>
              <a:rPr lang="zh-CN" altLang="en-US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译</a:t>
            </a:r>
            <a:endParaRPr lang="en-US" altLang="zh-CN" sz="14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702#0$a</a:t>
            </a:r>
            <a:r>
              <a:rPr lang="zh-CN" altLang="en-US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听泉</a:t>
            </a:r>
            <a:endParaRPr lang="en-US" altLang="zh-CN" sz="14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 $4</a:t>
            </a:r>
            <a:r>
              <a:rPr lang="zh-CN" altLang="en-US" sz="14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译</a:t>
            </a:r>
            <a:endParaRPr lang="en-US" altLang="zh-CN" sz="14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</a:t>
            </a:r>
          </a:p>
          <a:p>
            <a:pPr indent="457200">
              <a:lnSpc>
                <a:spcPct val="130000"/>
              </a:lnSpc>
            </a:pPr>
            <a:endParaRPr lang="zh-CN" altLang="en-US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214554"/>
            <a:ext cx="264320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142852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书目记录规范形式的确定</a:t>
            </a:r>
          </a:p>
        </p:txBody>
      </p:sp>
      <p:sp>
        <p:nvSpPr>
          <p:cNvPr id="7" name="矩形 6"/>
          <p:cNvSpPr/>
          <p:nvPr/>
        </p:nvSpPr>
        <p:spPr>
          <a:xfrm>
            <a:off x="142844" y="714356"/>
            <a:ext cx="3286148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以部分字段为例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961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以部分字段为例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2001#$a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国富论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$b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专著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$f(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英</a:t>
            </a: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亚当</a:t>
            </a: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·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斯密</a:t>
            </a: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(Adam Smith)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著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 </a:t>
            </a: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701#0$c(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英</a:t>
            </a: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)</a:t>
            </a: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$a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亚当</a:t>
            </a: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斯密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$c(Adam Smith</a:t>
            </a: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$f1723-1790)</a:t>
            </a: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$4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著</a:t>
            </a: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2000240"/>
            <a:ext cx="271464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142852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书目记录规范形式的确定</a:t>
            </a:r>
          </a:p>
        </p:txBody>
      </p:sp>
      <p:cxnSp>
        <p:nvCxnSpPr>
          <p:cNvPr id="7" name="直接箭头连接符 6"/>
          <p:cNvCxnSpPr/>
          <p:nvPr/>
        </p:nvCxnSpPr>
        <p:spPr bwMode="auto">
          <a:xfrm rot="16200000" flipH="1">
            <a:off x="3500430" y="4214818"/>
            <a:ext cx="1428760" cy="1428760"/>
          </a:xfrm>
          <a:prstGeom prst="straightConnector1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2857488" y="5500702"/>
            <a:ext cx="607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规范检索点（标目）要符合“惯用、规范、简明”的原则。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该名称更为“惯用”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8414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以部分字段为例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2001#$a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中华人民共和国公安法典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$b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专著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$f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国务院法制办公室编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 </a:t>
            </a: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71102$a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国务院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$b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法制办公室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$4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编</a:t>
            </a: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3071810"/>
            <a:ext cx="178595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142852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书目记录规范形式的确定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657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以部分字段为例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2001#$a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中国经济学年鉴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$h2009</a:t>
            </a: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$b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专著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$f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陈佳贵主编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$g</a:t>
            </a:r>
            <a:r>
              <a:rPr lang="zh-CN" altLang="en-US" sz="2000" dirty="0" smtClean="0">
                <a:latin typeface="仿宋_GB2312" pitchFamily="49" charset="-122"/>
                <a:ea typeface="仿宋_GB2312" pitchFamily="49" charset="-122"/>
              </a:rPr>
              <a:t>中国社会科学院经济学部编</a:t>
            </a:r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仿宋_GB2312" pitchFamily="49" charset="-122"/>
                <a:ea typeface="仿宋_GB2312" pitchFamily="49" charset="-122"/>
              </a:rPr>
              <a:t>       </a:t>
            </a: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701#0 $a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陈佳贵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  $f(1944.10-)</a:t>
            </a: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  $4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主编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71202$a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中国社科院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   $b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经济学部</a:t>
            </a:r>
            <a:endParaRPr lang="en-US" altLang="zh-CN" sz="2000" dirty="0" smtClean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        $4</a:t>
            </a:r>
            <a:r>
              <a:rPr lang="zh-CN" altLang="en-US" sz="20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编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3643314"/>
            <a:ext cx="2072640" cy="290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142852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书目记录规范形式的确定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2857496"/>
            <a:ext cx="7772400" cy="1470025"/>
          </a:xfrm>
        </p:spPr>
        <p:txBody>
          <a:bodyPr/>
          <a:lstStyle/>
          <a:p>
            <a:r>
              <a:rPr lang="zh-CN" altLang="en-US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四、几点思考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725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主题规范和名称规范的融合发展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中外文规范数据的兼容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规范数据的建设方式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p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400" dirty="0" smtClean="0"/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主题规范和名称规范的融合发展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843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由于历史原因，主题规范和名称规范中均包含个人名称规范、团体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会议名称规范、题名规范等类型。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对于同一个实体的规范形式可能存在差异。例如，新建标准差异、名称形式差异、附加成分差异等。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p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400" dirty="0" smtClean="0"/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主题规范和名称规范的融合发展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5431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p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400" dirty="0" smtClean="0"/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714884"/>
            <a:ext cx="5684520" cy="153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1"/>
          <p:cNvSpPr>
            <a:spLocks noChangeArrowheads="1"/>
          </p:cNvSpPr>
          <p:nvPr/>
        </p:nvSpPr>
        <p:spPr bwMode="auto">
          <a:xfrm>
            <a:off x="214282" y="4714884"/>
            <a:ext cx="2428892" cy="642942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" name="图片 1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286256"/>
            <a:ext cx="335755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1"/>
          <p:cNvSpPr>
            <a:spLocks noChangeArrowheads="1"/>
          </p:cNvSpPr>
          <p:nvPr/>
        </p:nvSpPr>
        <p:spPr bwMode="auto">
          <a:xfrm>
            <a:off x="5786446" y="4286256"/>
            <a:ext cx="2428892" cy="642942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6" name="Picture 1" descr="C:\Users\lenovo\AppData\Roaming\Tencent\Users\49283356\QQ\WinTemp\RichOle\ROIP7D%V]8)8}$2F36HMJBQ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000108"/>
            <a:ext cx="5438764" cy="3066694"/>
          </a:xfrm>
          <a:prstGeom prst="rect">
            <a:avLst/>
          </a:prstGeom>
          <a:noFill/>
        </p:spPr>
      </p:pic>
      <p:pic>
        <p:nvPicPr>
          <p:cNvPr id="17" name="图片 16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1000108"/>
            <a:ext cx="3451860" cy="2773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1"/>
          <p:cNvSpPr>
            <a:spLocks noChangeArrowheads="1"/>
          </p:cNvSpPr>
          <p:nvPr/>
        </p:nvSpPr>
        <p:spPr bwMode="auto">
          <a:xfrm>
            <a:off x="214282" y="1500174"/>
            <a:ext cx="1643074" cy="285752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1"/>
          <p:cNvSpPr>
            <a:spLocks noChangeArrowheads="1"/>
          </p:cNvSpPr>
          <p:nvPr/>
        </p:nvSpPr>
        <p:spPr bwMode="auto">
          <a:xfrm>
            <a:off x="5643570" y="1428736"/>
            <a:ext cx="2000264" cy="255588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1" name="直接箭头连接符 20"/>
          <p:cNvCxnSpPr>
            <a:stCxn id="18" idx="3"/>
          </p:cNvCxnSpPr>
          <p:nvPr/>
        </p:nvCxnSpPr>
        <p:spPr bwMode="auto">
          <a:xfrm flipV="1">
            <a:off x="1857356" y="1571612"/>
            <a:ext cx="3786214" cy="71438"/>
          </a:xfrm>
          <a:prstGeom prst="straightConnector1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5" name="直接箭头连接符 24"/>
          <p:cNvCxnSpPr>
            <a:stCxn id="13" idx="3"/>
            <a:endCxn id="15" idx="1"/>
          </p:cNvCxnSpPr>
          <p:nvPr/>
        </p:nvCxnSpPr>
        <p:spPr bwMode="auto">
          <a:xfrm flipV="1">
            <a:off x="2643174" y="4607727"/>
            <a:ext cx="3143272" cy="428628"/>
          </a:xfrm>
          <a:prstGeom prst="straightConnector1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arrow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7879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主题规范有无必要收录名称主题？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状况的改变需要多方面的努力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p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400" dirty="0" smtClean="0"/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142852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主题规范和名称规范的融合发展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中文主题规范</a:t>
            </a:r>
          </a:p>
        </p:txBody>
      </p:sp>
      <p:sp>
        <p:nvSpPr>
          <p:cNvPr id="22" name="Freeform 205"/>
          <p:cNvSpPr>
            <a:spLocks noChangeAspect="1" noEditPoints="1"/>
          </p:cNvSpPr>
          <p:nvPr/>
        </p:nvSpPr>
        <p:spPr bwMode="auto">
          <a:xfrm>
            <a:off x="5155579" y="3892338"/>
            <a:ext cx="453227" cy="449257"/>
          </a:xfrm>
          <a:custGeom>
            <a:avLst/>
            <a:gdLst>
              <a:gd name="T0" fmla="*/ 151 w 308"/>
              <a:gd name="T1" fmla="*/ 210 h 305"/>
              <a:gd name="T2" fmla="*/ 136 w 308"/>
              <a:gd name="T3" fmla="*/ 248 h 305"/>
              <a:gd name="T4" fmla="*/ 120 w 308"/>
              <a:gd name="T5" fmla="*/ 286 h 305"/>
              <a:gd name="T6" fmla="*/ 49 w 308"/>
              <a:gd name="T7" fmla="*/ 296 h 305"/>
              <a:gd name="T8" fmla="*/ 49 w 308"/>
              <a:gd name="T9" fmla="*/ 289 h 305"/>
              <a:gd name="T10" fmla="*/ 89 w 308"/>
              <a:gd name="T11" fmla="*/ 265 h 305"/>
              <a:gd name="T12" fmla="*/ 80 w 308"/>
              <a:gd name="T13" fmla="*/ 231 h 305"/>
              <a:gd name="T14" fmla="*/ 65 w 308"/>
              <a:gd name="T15" fmla="*/ 226 h 305"/>
              <a:gd name="T16" fmla="*/ 21 w 308"/>
              <a:gd name="T17" fmla="*/ 249 h 305"/>
              <a:gd name="T18" fmla="*/ 39 w 308"/>
              <a:gd name="T19" fmla="*/ 202 h 305"/>
              <a:gd name="T20" fmla="*/ 75 w 308"/>
              <a:gd name="T21" fmla="*/ 186 h 305"/>
              <a:gd name="T22" fmla="*/ 77 w 308"/>
              <a:gd name="T23" fmla="*/ 186 h 305"/>
              <a:gd name="T24" fmla="*/ 106 w 308"/>
              <a:gd name="T25" fmla="*/ 178 h 305"/>
              <a:gd name="T26" fmla="*/ 201 w 308"/>
              <a:gd name="T27" fmla="*/ 161 h 305"/>
              <a:gd name="T28" fmla="*/ 135 w 308"/>
              <a:gd name="T29" fmla="*/ 95 h 305"/>
              <a:gd name="T30" fmla="*/ 129 w 308"/>
              <a:gd name="T31" fmla="*/ 95 h 305"/>
              <a:gd name="T32" fmla="*/ 95 w 308"/>
              <a:gd name="T33" fmla="*/ 135 h 305"/>
              <a:gd name="T34" fmla="*/ 161 w 308"/>
              <a:gd name="T35" fmla="*/ 200 h 305"/>
              <a:gd name="T36" fmla="*/ 268 w 308"/>
              <a:gd name="T37" fmla="*/ 302 h 305"/>
              <a:gd name="T38" fmla="*/ 303 w 308"/>
              <a:gd name="T39" fmla="*/ 265 h 305"/>
              <a:gd name="T40" fmla="*/ 201 w 308"/>
              <a:gd name="T41" fmla="*/ 161 h 305"/>
              <a:gd name="T42" fmla="*/ 301 w 308"/>
              <a:gd name="T43" fmla="*/ 70 h 305"/>
              <a:gd name="T44" fmla="*/ 261 w 308"/>
              <a:gd name="T45" fmla="*/ 93 h 305"/>
              <a:gd name="T46" fmla="*/ 240 w 308"/>
              <a:gd name="T47" fmla="*/ 79 h 305"/>
              <a:gd name="T48" fmla="*/ 239 w 308"/>
              <a:gd name="T49" fmla="*/ 53 h 305"/>
              <a:gd name="T50" fmla="*/ 280 w 308"/>
              <a:gd name="T51" fmla="*/ 26 h 305"/>
              <a:gd name="T52" fmla="*/ 217 w 308"/>
              <a:gd name="T53" fmla="*/ 25 h 305"/>
              <a:gd name="T54" fmla="*/ 191 w 308"/>
              <a:gd name="T55" fmla="*/ 71 h 305"/>
              <a:gd name="T56" fmla="*/ 182 w 308"/>
              <a:gd name="T57" fmla="*/ 102 h 305"/>
              <a:gd name="T58" fmla="*/ 210 w 308"/>
              <a:gd name="T59" fmla="*/ 151 h 305"/>
              <a:gd name="T60" fmla="*/ 249 w 308"/>
              <a:gd name="T61" fmla="*/ 133 h 305"/>
              <a:gd name="T62" fmla="*/ 252 w 308"/>
              <a:gd name="T63" fmla="*/ 133 h 305"/>
              <a:gd name="T64" fmla="*/ 276 w 308"/>
              <a:gd name="T65" fmla="*/ 126 h 305"/>
              <a:gd name="T66" fmla="*/ 308 w 308"/>
              <a:gd name="T67" fmla="*/ 75 h 305"/>
              <a:gd name="T68" fmla="*/ 52 w 308"/>
              <a:gd name="T69" fmla="*/ 146 h 305"/>
              <a:gd name="T70" fmla="*/ 143 w 308"/>
              <a:gd name="T71" fmla="*/ 58 h 305"/>
              <a:gd name="T72" fmla="*/ 143 w 308"/>
              <a:gd name="T73" fmla="*/ 45 h 305"/>
              <a:gd name="T74" fmla="*/ 94 w 308"/>
              <a:gd name="T75" fmla="*/ 0 h 305"/>
              <a:gd name="T76" fmla="*/ 2 w 308"/>
              <a:gd name="T77" fmla="*/ 87 h 305"/>
              <a:gd name="T78" fmla="*/ 2 w 308"/>
              <a:gd name="T79" fmla="*/ 100 h 305"/>
              <a:gd name="T80" fmla="*/ 52 w 308"/>
              <a:gd name="T81" fmla="*/ 14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8" h="305">
                <a:moveTo>
                  <a:pt x="113" y="172"/>
                </a:moveTo>
                <a:cubicBezTo>
                  <a:pt x="151" y="210"/>
                  <a:pt x="151" y="210"/>
                  <a:pt x="151" y="210"/>
                </a:cubicBezTo>
                <a:cubicBezTo>
                  <a:pt x="144" y="217"/>
                  <a:pt x="144" y="217"/>
                  <a:pt x="144" y="217"/>
                </a:cubicBezTo>
                <a:cubicBezTo>
                  <a:pt x="137" y="224"/>
                  <a:pt x="136" y="236"/>
                  <a:pt x="136" y="248"/>
                </a:cubicBezTo>
                <a:cubicBezTo>
                  <a:pt x="136" y="248"/>
                  <a:pt x="136" y="248"/>
                  <a:pt x="136" y="248"/>
                </a:cubicBezTo>
                <a:cubicBezTo>
                  <a:pt x="136" y="262"/>
                  <a:pt x="130" y="276"/>
                  <a:pt x="120" y="286"/>
                </a:cubicBezTo>
                <a:cubicBezTo>
                  <a:pt x="117" y="289"/>
                  <a:pt x="114" y="292"/>
                  <a:pt x="109" y="295"/>
                </a:cubicBezTo>
                <a:cubicBezTo>
                  <a:pt x="92" y="305"/>
                  <a:pt x="68" y="305"/>
                  <a:pt x="49" y="296"/>
                </a:cubicBezTo>
                <a:cubicBezTo>
                  <a:pt x="48" y="296"/>
                  <a:pt x="47" y="294"/>
                  <a:pt x="47" y="293"/>
                </a:cubicBezTo>
                <a:cubicBezTo>
                  <a:pt x="46" y="291"/>
                  <a:pt x="47" y="289"/>
                  <a:pt x="49" y="289"/>
                </a:cubicBezTo>
                <a:cubicBezTo>
                  <a:pt x="88" y="266"/>
                  <a:pt x="88" y="266"/>
                  <a:pt x="88" y="266"/>
                </a:cubicBezTo>
                <a:cubicBezTo>
                  <a:pt x="88" y="266"/>
                  <a:pt x="89" y="266"/>
                  <a:pt x="89" y="265"/>
                </a:cubicBezTo>
                <a:cubicBezTo>
                  <a:pt x="92" y="262"/>
                  <a:pt x="96" y="257"/>
                  <a:pt x="87" y="240"/>
                </a:cubicBezTo>
                <a:cubicBezTo>
                  <a:pt x="85" y="236"/>
                  <a:pt x="82" y="233"/>
                  <a:pt x="80" y="231"/>
                </a:cubicBezTo>
                <a:cubicBezTo>
                  <a:pt x="73" y="224"/>
                  <a:pt x="68" y="225"/>
                  <a:pt x="66" y="226"/>
                </a:cubicBezTo>
                <a:cubicBezTo>
                  <a:pt x="65" y="226"/>
                  <a:pt x="65" y="226"/>
                  <a:pt x="65" y="226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24" y="249"/>
                  <a:pt x="22" y="249"/>
                  <a:pt x="21" y="249"/>
                </a:cubicBezTo>
                <a:cubicBezTo>
                  <a:pt x="20" y="248"/>
                  <a:pt x="19" y="246"/>
                  <a:pt x="19" y="244"/>
                </a:cubicBezTo>
                <a:cubicBezTo>
                  <a:pt x="20" y="229"/>
                  <a:pt x="28" y="214"/>
                  <a:pt x="39" y="202"/>
                </a:cubicBezTo>
                <a:cubicBezTo>
                  <a:pt x="42" y="199"/>
                  <a:pt x="47" y="196"/>
                  <a:pt x="51" y="193"/>
                </a:cubicBezTo>
                <a:cubicBezTo>
                  <a:pt x="58" y="189"/>
                  <a:pt x="66" y="187"/>
                  <a:pt x="75" y="186"/>
                </a:cubicBezTo>
                <a:cubicBezTo>
                  <a:pt x="74" y="186"/>
                  <a:pt x="74" y="186"/>
                  <a:pt x="74" y="186"/>
                </a:cubicBezTo>
                <a:cubicBezTo>
                  <a:pt x="75" y="186"/>
                  <a:pt x="76" y="186"/>
                  <a:pt x="77" y="186"/>
                </a:cubicBezTo>
                <a:cubicBezTo>
                  <a:pt x="77" y="186"/>
                  <a:pt x="77" y="186"/>
                  <a:pt x="78" y="186"/>
                </a:cubicBezTo>
                <a:cubicBezTo>
                  <a:pt x="89" y="186"/>
                  <a:pt x="100" y="185"/>
                  <a:pt x="106" y="178"/>
                </a:cubicBezTo>
                <a:lnTo>
                  <a:pt x="113" y="172"/>
                </a:lnTo>
                <a:close/>
                <a:moveTo>
                  <a:pt x="201" y="161"/>
                </a:moveTo>
                <a:cubicBezTo>
                  <a:pt x="162" y="122"/>
                  <a:pt x="162" y="122"/>
                  <a:pt x="162" y="122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34" y="94"/>
                  <a:pt x="133" y="94"/>
                  <a:pt x="132" y="94"/>
                </a:cubicBezTo>
                <a:cubicBezTo>
                  <a:pt x="131" y="94"/>
                  <a:pt x="130" y="94"/>
                  <a:pt x="129" y="95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4" y="130"/>
                  <a:pt x="94" y="133"/>
                  <a:pt x="95" y="135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61" y="200"/>
                  <a:pt x="161" y="200"/>
                  <a:pt x="161" y="200"/>
                </a:cubicBezTo>
                <a:cubicBezTo>
                  <a:pt x="262" y="302"/>
                  <a:pt x="262" y="302"/>
                  <a:pt x="262" y="302"/>
                </a:cubicBezTo>
                <a:cubicBezTo>
                  <a:pt x="264" y="303"/>
                  <a:pt x="266" y="303"/>
                  <a:pt x="268" y="302"/>
                </a:cubicBezTo>
                <a:cubicBezTo>
                  <a:pt x="302" y="268"/>
                  <a:pt x="302" y="268"/>
                  <a:pt x="302" y="268"/>
                </a:cubicBezTo>
                <a:cubicBezTo>
                  <a:pt x="303" y="267"/>
                  <a:pt x="303" y="266"/>
                  <a:pt x="303" y="265"/>
                </a:cubicBezTo>
                <a:cubicBezTo>
                  <a:pt x="303" y="264"/>
                  <a:pt x="303" y="263"/>
                  <a:pt x="302" y="262"/>
                </a:cubicBezTo>
                <a:lnTo>
                  <a:pt x="201" y="161"/>
                </a:lnTo>
                <a:close/>
                <a:moveTo>
                  <a:pt x="306" y="70"/>
                </a:moveTo>
                <a:cubicBezTo>
                  <a:pt x="304" y="70"/>
                  <a:pt x="303" y="70"/>
                  <a:pt x="301" y="70"/>
                </a:cubicBezTo>
                <a:cubicBezTo>
                  <a:pt x="262" y="93"/>
                  <a:pt x="262" y="93"/>
                  <a:pt x="262" y="93"/>
                </a:cubicBezTo>
                <a:cubicBezTo>
                  <a:pt x="262" y="93"/>
                  <a:pt x="262" y="93"/>
                  <a:pt x="261" y="93"/>
                </a:cubicBezTo>
                <a:cubicBezTo>
                  <a:pt x="259" y="94"/>
                  <a:pt x="254" y="95"/>
                  <a:pt x="247" y="88"/>
                </a:cubicBezTo>
                <a:cubicBezTo>
                  <a:pt x="244" y="86"/>
                  <a:pt x="242" y="83"/>
                  <a:pt x="240" y="79"/>
                </a:cubicBezTo>
                <a:cubicBezTo>
                  <a:pt x="230" y="62"/>
                  <a:pt x="235" y="57"/>
                  <a:pt x="237" y="54"/>
                </a:cubicBezTo>
                <a:cubicBezTo>
                  <a:pt x="238" y="53"/>
                  <a:pt x="239" y="53"/>
                  <a:pt x="239" y="53"/>
                </a:cubicBezTo>
                <a:cubicBezTo>
                  <a:pt x="278" y="30"/>
                  <a:pt x="278" y="30"/>
                  <a:pt x="278" y="30"/>
                </a:cubicBezTo>
                <a:cubicBezTo>
                  <a:pt x="280" y="30"/>
                  <a:pt x="280" y="28"/>
                  <a:pt x="280" y="26"/>
                </a:cubicBezTo>
                <a:cubicBezTo>
                  <a:pt x="280" y="25"/>
                  <a:pt x="279" y="23"/>
                  <a:pt x="278" y="23"/>
                </a:cubicBezTo>
                <a:cubicBezTo>
                  <a:pt x="259" y="14"/>
                  <a:pt x="235" y="14"/>
                  <a:pt x="217" y="25"/>
                </a:cubicBezTo>
                <a:cubicBezTo>
                  <a:pt x="213" y="27"/>
                  <a:pt x="210" y="30"/>
                  <a:pt x="206" y="33"/>
                </a:cubicBezTo>
                <a:cubicBezTo>
                  <a:pt x="196" y="43"/>
                  <a:pt x="191" y="57"/>
                  <a:pt x="191" y="71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191" y="83"/>
                  <a:pt x="190" y="95"/>
                  <a:pt x="182" y="102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21" y="141"/>
                  <a:pt x="221" y="141"/>
                  <a:pt x="221" y="141"/>
                </a:cubicBezTo>
                <a:cubicBezTo>
                  <a:pt x="227" y="134"/>
                  <a:pt x="238" y="133"/>
                  <a:pt x="249" y="133"/>
                </a:cubicBezTo>
                <a:cubicBezTo>
                  <a:pt x="249" y="133"/>
                  <a:pt x="250" y="133"/>
                  <a:pt x="250" y="133"/>
                </a:cubicBezTo>
                <a:cubicBezTo>
                  <a:pt x="251" y="133"/>
                  <a:pt x="252" y="133"/>
                  <a:pt x="252" y="133"/>
                </a:cubicBezTo>
                <a:cubicBezTo>
                  <a:pt x="252" y="133"/>
                  <a:pt x="252" y="133"/>
                  <a:pt x="252" y="133"/>
                </a:cubicBezTo>
                <a:cubicBezTo>
                  <a:pt x="260" y="132"/>
                  <a:pt x="268" y="130"/>
                  <a:pt x="276" y="126"/>
                </a:cubicBezTo>
                <a:cubicBezTo>
                  <a:pt x="280" y="123"/>
                  <a:pt x="284" y="120"/>
                  <a:pt x="288" y="117"/>
                </a:cubicBezTo>
                <a:cubicBezTo>
                  <a:pt x="299" y="106"/>
                  <a:pt x="306" y="90"/>
                  <a:pt x="308" y="75"/>
                </a:cubicBezTo>
                <a:cubicBezTo>
                  <a:pt x="308" y="73"/>
                  <a:pt x="307" y="71"/>
                  <a:pt x="306" y="70"/>
                </a:cubicBezTo>
                <a:close/>
                <a:moveTo>
                  <a:pt x="52" y="146"/>
                </a:moveTo>
                <a:cubicBezTo>
                  <a:pt x="54" y="146"/>
                  <a:pt x="57" y="145"/>
                  <a:pt x="58" y="143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5" y="57"/>
                  <a:pt x="146" y="54"/>
                  <a:pt x="146" y="52"/>
                </a:cubicBezTo>
                <a:cubicBezTo>
                  <a:pt x="146" y="49"/>
                  <a:pt x="145" y="47"/>
                  <a:pt x="143" y="45"/>
                </a:cubicBezTo>
                <a:cubicBezTo>
                  <a:pt x="100" y="2"/>
                  <a:pt x="100" y="2"/>
                  <a:pt x="100" y="2"/>
                </a:cubicBezTo>
                <a:cubicBezTo>
                  <a:pt x="98" y="1"/>
                  <a:pt x="96" y="0"/>
                  <a:pt x="94" y="0"/>
                </a:cubicBezTo>
                <a:cubicBezTo>
                  <a:pt x="91" y="0"/>
                  <a:pt x="89" y="1"/>
                  <a:pt x="87" y="2"/>
                </a:cubicBezTo>
                <a:cubicBezTo>
                  <a:pt x="2" y="87"/>
                  <a:pt x="2" y="87"/>
                  <a:pt x="2" y="87"/>
                </a:cubicBezTo>
                <a:cubicBezTo>
                  <a:pt x="1" y="89"/>
                  <a:pt x="0" y="91"/>
                  <a:pt x="0" y="93"/>
                </a:cubicBezTo>
                <a:cubicBezTo>
                  <a:pt x="0" y="96"/>
                  <a:pt x="1" y="98"/>
                  <a:pt x="2" y="100"/>
                </a:cubicBezTo>
                <a:cubicBezTo>
                  <a:pt x="46" y="143"/>
                  <a:pt x="46" y="143"/>
                  <a:pt x="46" y="143"/>
                </a:cubicBezTo>
                <a:cubicBezTo>
                  <a:pt x="47" y="145"/>
                  <a:pt x="50" y="146"/>
                  <a:pt x="52" y="1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9945" tIns="34973" rIns="69945" bIns="3497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59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3" name="Flowchart: Magnetic Disk 10"/>
          <p:cNvSpPr/>
          <p:nvPr/>
        </p:nvSpPr>
        <p:spPr bwMode="auto">
          <a:xfrm>
            <a:off x="3000364" y="3848424"/>
            <a:ext cx="368970" cy="441825"/>
          </a:xfrm>
          <a:custGeom>
            <a:avLst/>
            <a:gdLst/>
            <a:ahLst/>
            <a:cxnLst/>
            <a:rect l="l" t="t" r="r" b="b"/>
            <a:pathLst>
              <a:path w="162052" h="251080">
                <a:moveTo>
                  <a:pt x="81026" y="9399"/>
                </a:moveTo>
                <a:cubicBezTo>
                  <a:pt x="44258" y="9399"/>
                  <a:pt x="14452" y="21660"/>
                  <a:pt x="14452" y="36784"/>
                </a:cubicBezTo>
                <a:cubicBezTo>
                  <a:pt x="14452" y="51908"/>
                  <a:pt x="44258" y="64169"/>
                  <a:pt x="81026" y="64169"/>
                </a:cubicBezTo>
                <a:cubicBezTo>
                  <a:pt x="117794" y="64169"/>
                  <a:pt x="147600" y="51908"/>
                  <a:pt x="147600" y="36784"/>
                </a:cubicBezTo>
                <a:cubicBezTo>
                  <a:pt x="147600" y="21660"/>
                  <a:pt x="117794" y="9399"/>
                  <a:pt x="81026" y="9399"/>
                </a:cubicBezTo>
                <a:close/>
                <a:moveTo>
                  <a:pt x="81026" y="0"/>
                </a:moveTo>
                <a:lnTo>
                  <a:pt x="112562" y="3288"/>
                </a:lnTo>
                <a:lnTo>
                  <a:pt x="138318" y="12256"/>
                </a:lnTo>
                <a:lnTo>
                  <a:pt x="155684" y="25560"/>
                </a:lnTo>
                <a:lnTo>
                  <a:pt x="162052" y="41855"/>
                </a:lnTo>
                <a:lnTo>
                  <a:pt x="162052" y="209225"/>
                </a:lnTo>
                <a:lnTo>
                  <a:pt x="155684" y="225521"/>
                </a:lnTo>
                <a:lnTo>
                  <a:pt x="138318" y="238824"/>
                </a:lnTo>
                <a:lnTo>
                  <a:pt x="112562" y="247792"/>
                </a:lnTo>
                <a:cubicBezTo>
                  <a:pt x="102869" y="249909"/>
                  <a:pt x="92212" y="251080"/>
                  <a:pt x="81026" y="251080"/>
                </a:cubicBezTo>
                <a:cubicBezTo>
                  <a:pt x="58655" y="251080"/>
                  <a:pt x="38399" y="246398"/>
                  <a:pt x="23735" y="238824"/>
                </a:cubicBezTo>
                <a:cubicBezTo>
                  <a:pt x="16403" y="235038"/>
                  <a:pt x="10469" y="230528"/>
                  <a:pt x="6369" y="225521"/>
                </a:cubicBezTo>
                <a:cubicBezTo>
                  <a:pt x="2268" y="220513"/>
                  <a:pt x="0" y="215006"/>
                  <a:pt x="0" y="209225"/>
                </a:cubicBezTo>
                <a:lnTo>
                  <a:pt x="0" y="41855"/>
                </a:lnTo>
                <a:cubicBezTo>
                  <a:pt x="0" y="30293"/>
                  <a:pt x="9071" y="19829"/>
                  <a:pt x="23735" y="12256"/>
                </a:cubicBezTo>
                <a:cubicBezTo>
                  <a:pt x="31067" y="8469"/>
                  <a:pt x="39797" y="5405"/>
                  <a:pt x="49490" y="3288"/>
                </a:cubicBezTo>
                <a:cubicBezTo>
                  <a:pt x="59184" y="1171"/>
                  <a:pt x="69841" y="0"/>
                  <a:pt x="81026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93224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5067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072C6">
                  <a:lumMod val="50000"/>
                </a:srgbClr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pic>
        <p:nvPicPr>
          <p:cNvPr id="13" name="图片 12" descr="C:\Users\lenovo\AppData\Roaming\Tencent\Users\49283356\QQ\WinTemp\RichOle\SON9CYCX6SRJOHMUWM2{9WE.png"/>
          <p:cNvPicPr/>
          <p:nvPr/>
        </p:nvPicPr>
        <p:blipFill>
          <a:blip r:embed="rId3"/>
          <a:srcRect r="15406" b="4891"/>
          <a:stretch>
            <a:fillRect/>
          </a:stretch>
        </p:blipFill>
        <p:spPr bwMode="auto">
          <a:xfrm>
            <a:off x="4335076" y="2071678"/>
            <a:ext cx="480892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C:\Users\lenovo\AppData\Roaming\Tencent\Users\49283356\QQ\WinTemp\RichOle\M(KAJ6GO35]C9)I%F1{$FU9.png"/>
          <p:cNvPicPr/>
          <p:nvPr/>
        </p:nvPicPr>
        <p:blipFill>
          <a:blip r:embed="rId4"/>
          <a:srcRect r="3175"/>
          <a:stretch>
            <a:fillRect/>
          </a:stretch>
        </p:blipFill>
        <p:spPr bwMode="auto">
          <a:xfrm>
            <a:off x="0" y="571480"/>
            <a:ext cx="4357686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7352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同一实体存在不同语种的规范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p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400" dirty="0" smtClean="0"/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214818"/>
            <a:ext cx="5273040" cy="230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500174"/>
            <a:ext cx="2491740" cy="470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直接箭头连接符 15"/>
          <p:cNvCxnSpPr/>
          <p:nvPr/>
        </p:nvCxnSpPr>
        <p:spPr bwMode="auto">
          <a:xfrm flipV="1">
            <a:off x="1500166" y="1643050"/>
            <a:ext cx="4929222" cy="2857520"/>
          </a:xfrm>
          <a:prstGeom prst="straightConnector1">
            <a:avLst/>
          </a:prstGeom>
          <a:noFill/>
          <a:ln w="25400" cap="flat" cmpd="sng" algn="ctr">
            <a:solidFill>
              <a:srgbClr val="666666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214282" y="14285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中外文规范数据的兼容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7**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字段连接不同语种的规范？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在一条规范记录中提供不同语种的标目形式？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通过一定算法汇集相关的规范信息？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p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400" dirty="0" smtClean="0"/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14282" y="14285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中外文规范数据的兼容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p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400" dirty="0" smtClean="0"/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14282" y="14285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中外文规范数据的兼容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C:\Users\lenovo\AppData\Local\Temp\1504240754(1).png"/>
          <p:cNvPicPr/>
          <p:nvPr/>
        </p:nvPicPr>
        <p:blipFill>
          <a:blip r:embed="rId4"/>
          <a:srcRect r="21556"/>
          <a:stretch>
            <a:fillRect/>
          </a:stretch>
        </p:blipFill>
        <p:spPr bwMode="auto">
          <a:xfrm>
            <a:off x="0" y="857232"/>
            <a:ext cx="2928958" cy="422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C:\Users\lenovo\AppData\Local\Temp\1504240974(1).png"/>
          <p:cNvPicPr/>
          <p:nvPr/>
        </p:nvPicPr>
        <p:blipFill>
          <a:blip r:embed="rId5"/>
          <a:srcRect l="3165" r="10103"/>
          <a:stretch>
            <a:fillRect/>
          </a:stretch>
        </p:blipFill>
        <p:spPr bwMode="auto">
          <a:xfrm>
            <a:off x="5072066" y="928670"/>
            <a:ext cx="3859530" cy="341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2500306"/>
            <a:ext cx="3479173" cy="3967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规范数据的建设方式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1035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编目员建设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依据著录规则和格式建设，效率低，质量受人员的影响较大。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著者主导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自下而上，著者主导的建设模式。如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FOAF(Friend-of-a-Friend)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ORCID(Open Researcher and Contributor Identifier)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ISNI (International Standard Name Identifier)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等。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自动名称消歧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(AND)</a:t>
            </a: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Automatic Name Disambiguation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，利用机器学习方法对著者文献信息特征进行自动分类及聚类，从而将同一人的作品聚合在一起，而将不同人的作品分开的过程。</a:t>
            </a: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latin typeface="仿宋_GB2312" pitchFamily="49" charset="-122"/>
              <a:ea typeface="仿宋_GB2312" pitchFamily="49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p"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400" dirty="0" smtClean="0"/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2857496"/>
            <a:ext cx="7772400" cy="1470025"/>
          </a:xfrm>
        </p:spPr>
        <p:txBody>
          <a:bodyPr/>
          <a:lstStyle/>
          <a:p>
            <a:r>
              <a:rPr lang="zh-CN" altLang="en-US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五、规范控制的发展趋势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42852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书目控制未来报告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10144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“在今天的环境下，书目控制不能再被看作局限于图书馆目录。”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“书目控制未来将是合作的、去中心化的、国际范围的、基于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WEB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的。”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“单一环境（如图书馆目录）中描述（著录）的一致性，与各种环境间进行连接的能力比较，正变的不那么重要。”</a:t>
            </a: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                      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唯一标识符的重要性凸显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唯一标识符是对象在网络上的唯一身份，在语义网环境下的重要性凸显。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RDA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也将名称标识符作为核心元素。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名称存在同名、别称、不同语种、变动等问题；不同国家、机构对名称检索点著录规则的差异加深了不一致性。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哪种名称标识符能够广泛应用？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Research ID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Scopus Author ID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Pubmed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Author ID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arXiv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Author ID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ORCID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ISNI……</a:t>
            </a: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规范数据的语义化、关联化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语义网是智能网络，它不但能够理解词语和概念，而且还能够理解它们之间的逻辑关系，可以使交流变得更有效率和价值。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关联数据技术提供了概念独立于其表现形式的表达模式。</a:t>
            </a:r>
          </a:p>
          <a:p>
            <a:pPr indent="4572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任何属性都可以作为检索点，也都可以进行规范控制。</a:t>
            </a:r>
          </a:p>
          <a:p>
            <a:pPr indent="4572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规范记录格式不仅局限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MARC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格式，可以用记录语义关系的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RDFS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及其扩展（如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SKOS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OWL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）等编码模式。</a:t>
            </a:r>
          </a:p>
          <a:p>
            <a:pPr indent="4572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通过语义网，规范记录的各种参照关系可以跨域整合的自动服务，实现包括编目和检索过程的各类功能需求。</a:t>
            </a: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42852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国外开展关联数据的国家和机构</a:t>
            </a:r>
          </a:p>
        </p:txBody>
      </p:sp>
      <p:sp>
        <p:nvSpPr>
          <p:cNvPr id="6" name="矩形 5"/>
          <p:cNvSpPr/>
          <p:nvPr/>
        </p:nvSpPr>
        <p:spPr>
          <a:xfrm>
            <a:off x="785786" y="1036108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国外图书馆在进行资源选择的时候，最初以词表和规范文档居多。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071538" y="2357430"/>
          <a:ext cx="7143800" cy="4168582"/>
        </p:xfrm>
        <a:graphic>
          <a:graphicData uri="http://schemas.openxmlformats.org/drawingml/2006/table">
            <a:tbl>
              <a:tblPr/>
              <a:tblGrid>
                <a:gridCol w="1285884"/>
                <a:gridCol w="2928958"/>
                <a:gridCol w="2928958"/>
              </a:tblGrid>
              <a:tr h="1596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机构名称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关联数据集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类别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18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瑞典皇家图书馆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LIBRIS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书目记录、规范记录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71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美国国会图书馆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LCSH, LCNAF, LC Genre/Form Terms, 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latin typeface="宋体"/>
                      </a:endParaRPr>
                    </a:p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LC The-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latin typeface="宋体"/>
                        </a:rPr>
                        <a:t>saurus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for Graphic Materials, 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latin typeface="宋体"/>
                      </a:endParaRPr>
                    </a:p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LC CLASSIFICATION,MARC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Code List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主题词表、分类表、代码系列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91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英国国家图书馆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BNB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书目记录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86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法国国家图书馆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data.bnf.fr，Rameau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/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书目记录、主题词表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82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德国国家图书馆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DNB，GND，( GKD、PND、SWD、EST )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/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书目记录、规范记录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91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西班牙国家图书馆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datos.bne.es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书目记录、规范记录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91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匈牙利国家图书馆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NSZL OPAC, Digital Library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OPAC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、规范记录、主题词表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8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OCLC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en-US" sz="12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WorldCat，VIAF，FAST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, DDC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书目记录、规范记录、主题词表分类词表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虚拟国际规范文档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1036108"/>
            <a:ext cx="750099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VIAF (www.viaf.org)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是世界上多个国家图书馆的联合项目，将参与机构的名称规范文档整合成一个单一的名称规范服务。利用关联技术，将各国国家图书馆的规范数据集成，提供全球范围的规范数据服务。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月，成员发展到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个国家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34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个机构，包含来自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个国家的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35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个图书馆的数据。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VIAF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的核心在于名称匹配，实现跨语种的关联参照。</a:t>
            </a: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378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                        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/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pic>
        <p:nvPicPr>
          <p:cNvPr id="12" name="图片 11" descr="C:\Users\lenovo\AppData\Roaming\Tencent\Users\49283356\QQ\WinTemp\RichOle\9M6IC_L6SHCH@@[~{XZ)9KJ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000240"/>
            <a:ext cx="5383530" cy="370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 bwMode="auto">
          <a:xfrm>
            <a:off x="857224" y="3143248"/>
            <a:ext cx="5286412" cy="428628"/>
          </a:xfrm>
          <a:prstGeom prst="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3366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5" name="图片 14" descr="C:\Users\lenovo\AppData\Roaming\Tencent\Users\49283356\QQ\WinTemp\RichOle\FH`)NSX`9_1O}3H8)@3LQ42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3929066"/>
            <a:ext cx="64294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直接箭头连接符 16"/>
          <p:cNvCxnSpPr/>
          <p:nvPr/>
        </p:nvCxnSpPr>
        <p:spPr bwMode="auto">
          <a:xfrm flipV="1">
            <a:off x="2357422" y="1643050"/>
            <a:ext cx="2714644" cy="1143008"/>
          </a:xfrm>
          <a:prstGeom prst="straightConnector1">
            <a:avLst/>
          </a:prstGeom>
          <a:noFill/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矩形 17"/>
          <p:cNvSpPr/>
          <p:nvPr/>
        </p:nvSpPr>
        <p:spPr bwMode="auto">
          <a:xfrm>
            <a:off x="857224" y="2571744"/>
            <a:ext cx="1500198" cy="357190"/>
          </a:xfrm>
          <a:prstGeom prst="rect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3366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29190" y="1071546"/>
            <a:ext cx="221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个人名称规范检索点的完整形式为：名称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+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生卒日期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142852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中文名称规范</a:t>
            </a:r>
            <a:r>
              <a:rPr lang="en-US" altLang="zh-CN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个人名称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C:\Users\lenovo\AppData\Roaming\Tencent\Users\49283356\QQ\WinTemp\RichOle\OOV}~)3X)%B362~SS`P(BH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794"/>
            <a:ext cx="8929830" cy="5857916"/>
          </a:xfrm>
          <a:prstGeom prst="rect">
            <a:avLst/>
          </a:prstGeom>
          <a:noFill/>
        </p:spPr>
      </p:pic>
      <p:pic>
        <p:nvPicPr>
          <p:cNvPr id="7" name="Picture 1" descr="C:\Users\lenovo\AppData\Roaming\Tencent\Users\49283356\QQ\WinTemp\RichOle\DW`I0~Z09FT52Z67%`S`)~U.png"/>
          <p:cNvPicPr>
            <a:picLocks noChangeAspect="1" noChangeArrowheads="1"/>
          </p:cNvPicPr>
          <p:nvPr/>
        </p:nvPicPr>
        <p:blipFill>
          <a:blip r:embed="rId4"/>
          <a:srcRect l="1313" r="13461"/>
          <a:stretch>
            <a:fillRect/>
          </a:stretch>
        </p:blipFill>
        <p:spPr bwMode="auto">
          <a:xfrm>
            <a:off x="2214546" y="2428868"/>
            <a:ext cx="6743627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42852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4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Wikidata</a:t>
            </a:r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项目</a:t>
            </a:r>
          </a:p>
        </p:txBody>
      </p:sp>
      <p:sp>
        <p:nvSpPr>
          <p:cNvPr id="6" name="矩形 5"/>
          <p:cNvSpPr/>
          <p:nvPr/>
        </p:nvSpPr>
        <p:spPr>
          <a:xfrm>
            <a:off x="785786" y="1036108"/>
            <a:ext cx="750099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采用维基百科的方式，将海量的格式事物、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概念名称，以关联数据的方式发布，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并支持解析和印证。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1" descr="C:\Users\lenovo\AppData\Roaming\Tencent\Users\49283356\QQ\WinTemp\RichOle\M{Y1EUO`L9{OXMCQB3NJJ~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1470" y="4000504"/>
            <a:ext cx="7410450" cy="1143000"/>
          </a:xfrm>
          <a:prstGeom prst="rect">
            <a:avLst/>
          </a:prstGeom>
          <a:noFill/>
        </p:spPr>
      </p:pic>
      <p:pic>
        <p:nvPicPr>
          <p:cNvPr id="1699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857232"/>
            <a:ext cx="1739900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4285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4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Worldcat</a:t>
            </a:r>
            <a:r>
              <a:rPr lang="en-US" altLang="zh-CN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身份档</a:t>
            </a:r>
          </a:p>
        </p:txBody>
      </p:sp>
      <p:sp>
        <p:nvSpPr>
          <p:cNvPr id="7" name="矩形 6"/>
          <p:cNvSpPr/>
          <p:nvPr/>
        </p:nvSpPr>
        <p:spPr>
          <a:xfrm>
            <a:off x="785786" y="1036108"/>
            <a:ext cx="750099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WorldCat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Identities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以规范数据为中心集成书目数据、网络资源、相关主题以及对等映射的其他规范文档形成规范数据中枢。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sz="2000" dirty="0" smtClean="0"/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000240"/>
            <a:ext cx="7370472" cy="466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7554" y="2214554"/>
            <a:ext cx="2714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微软雅黑" pitchFamily="34" charset="-122"/>
                <a:ea typeface="微软雅黑" pitchFamily="34" charset="-122"/>
              </a:rPr>
              <a:t>谢谢！</a:t>
            </a:r>
            <a:endParaRPr lang="en-US" altLang="zh-CN" sz="60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王彦侨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wangyq@nlc.cn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中文名称规范</a:t>
            </a:r>
            <a:r>
              <a:rPr lang="en-US" altLang="zh-CN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个人名称</a:t>
            </a: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57224" y="1714488"/>
            <a:ext cx="678661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/>
          </a:p>
          <a:p>
            <a:pPr>
              <a:lnSpc>
                <a:spcPct val="150000"/>
              </a:lnSpc>
            </a:pPr>
            <a:endParaRPr lang="zh-CN" altLang="en-US" dirty="0" smtClean="0"/>
          </a:p>
          <a:p>
            <a:pPr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6802" name="Picture 2" descr="C:\Users\lenovo\AppData\Roaming\Tencent\Users\49283356\QQ\WinTemp\RichOle\L}~RMQTT5}RAJH[4K[V4CGP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714356"/>
            <a:ext cx="6076119" cy="3193105"/>
          </a:xfrm>
          <a:prstGeom prst="rect">
            <a:avLst/>
          </a:prstGeom>
          <a:noFill/>
        </p:spPr>
      </p:pic>
      <p:pic>
        <p:nvPicPr>
          <p:cNvPr id="16" name="图片 15" descr="C:\Users\lenovo\AppData\Roaming\Tencent\Users\49283356\QQ\WinTemp\RichOle\B9MT%DWQ0GEQUYY{N${ZBU7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2400304"/>
            <a:ext cx="5947087" cy="445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36108"/>
            <a:ext cx="7500990" cy="378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                        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zh-CN" altLang="en-US" dirty="0" smtClean="0"/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4214818"/>
            <a:ext cx="564360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071678"/>
            <a:ext cx="43815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/>
          <p:cNvCxnSpPr/>
          <p:nvPr/>
        </p:nvCxnSpPr>
        <p:spPr bwMode="auto">
          <a:xfrm flipV="1">
            <a:off x="1928794" y="2071678"/>
            <a:ext cx="2714644" cy="1143008"/>
          </a:xfrm>
          <a:prstGeom prst="straightConnector1">
            <a:avLst/>
          </a:prstGeom>
          <a:noFill/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643438" y="1428736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中国的机构一般省略“中华人民共和国”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142852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中文名称规范</a:t>
            </a:r>
            <a:r>
              <a:rPr lang="en-US" altLang="zh-CN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团体名称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中文名称规范</a:t>
            </a:r>
            <a:r>
              <a:rPr lang="en-US" altLang="zh-CN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团体名称</a:t>
            </a:r>
          </a:p>
        </p:txBody>
      </p:sp>
      <p:pic>
        <p:nvPicPr>
          <p:cNvPr id="24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5823414"/>
            <a:ext cx="500066" cy="49986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57224" y="1714488"/>
            <a:ext cx="678661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/>
          </a:p>
          <a:p>
            <a:pPr>
              <a:lnSpc>
                <a:spcPct val="150000"/>
              </a:lnSpc>
            </a:pPr>
            <a:endParaRPr lang="zh-CN" altLang="en-US" dirty="0" smtClean="0"/>
          </a:p>
          <a:p>
            <a:pPr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8961" name="Picture 1" descr="C:\Users\lenovo\AppData\Roaming\Tencent\Users\49283356\QQ\WinTemp\RichOle\65{1JGWTL4MH4JFR6GUQMOJ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714356"/>
            <a:ext cx="6886575" cy="3314700"/>
          </a:xfrm>
          <a:prstGeom prst="rect">
            <a:avLst/>
          </a:prstGeom>
          <a:noFill/>
        </p:spPr>
      </p:pic>
      <p:pic>
        <p:nvPicPr>
          <p:cNvPr id="10" name="图片 9" descr="C:\Users\lenovo\AppData\Roaming\Tencent\Users\49283356\QQ\WinTemp\RichOle\1[P)R5S]A~6}6MX)(SNQU6M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21810" y="3143248"/>
            <a:ext cx="4822190" cy="357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66666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66666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66666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66666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66666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66666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66666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66666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主题1">
  <a:themeElements>
    <a:clrScheme name="基本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基本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5070</TotalTime>
  <Words>2995</Words>
  <Application>Microsoft Office PowerPoint</Application>
  <PresentationFormat>全屏显示(4:3)</PresentationFormat>
  <Paragraphs>676</Paragraphs>
  <Slides>63</Slides>
  <Notes>28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63</vt:i4>
      </vt:variant>
    </vt:vector>
  </HeadingPairs>
  <TitlesOfParts>
    <vt:vector size="71" baseType="lpstr">
      <vt:lpstr>主题1</vt:lpstr>
      <vt:lpstr>自定义设计方案_2</vt:lpstr>
      <vt:lpstr>1_默认设计模板</vt:lpstr>
      <vt:lpstr>2_自定义设计方案</vt:lpstr>
      <vt:lpstr>4_自定义设计方案</vt:lpstr>
      <vt:lpstr>自定义设计方案</vt:lpstr>
      <vt:lpstr>主题2</vt:lpstr>
      <vt:lpstr>1_主题1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二、名称规范工作的过程 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三、检索点的选取 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四、几点思考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五、规范控制的发展趋势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XIEFENG</dc:creator>
  <cp:lastModifiedBy>万户网络</cp:lastModifiedBy>
  <cp:revision>558</cp:revision>
  <dcterms:created xsi:type="dcterms:W3CDTF">2014-07-04T02:49:59Z</dcterms:created>
  <dcterms:modified xsi:type="dcterms:W3CDTF">2017-09-04T23:49:41Z</dcterms:modified>
</cp:coreProperties>
</file>