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33"/>
  </p:notesMasterIdLst>
  <p:sldIdLst>
    <p:sldId id="256" r:id="rId2"/>
    <p:sldId id="260" r:id="rId3"/>
    <p:sldId id="271" r:id="rId4"/>
    <p:sldId id="274" r:id="rId5"/>
    <p:sldId id="272" r:id="rId6"/>
    <p:sldId id="261" r:id="rId7"/>
    <p:sldId id="263" r:id="rId8"/>
    <p:sldId id="262" r:id="rId9"/>
    <p:sldId id="275" r:id="rId10"/>
    <p:sldId id="276" r:id="rId11"/>
    <p:sldId id="277" r:id="rId12"/>
    <p:sldId id="278" r:id="rId13"/>
    <p:sldId id="279" r:id="rId14"/>
    <p:sldId id="281" r:id="rId15"/>
    <p:sldId id="280" r:id="rId16"/>
    <p:sldId id="284" r:id="rId17"/>
    <p:sldId id="285" r:id="rId18"/>
    <p:sldId id="258" r:id="rId19"/>
    <p:sldId id="286" r:id="rId20"/>
    <p:sldId id="266" r:id="rId21"/>
    <p:sldId id="259" r:id="rId22"/>
    <p:sldId id="268" r:id="rId23"/>
    <p:sldId id="283" r:id="rId24"/>
    <p:sldId id="269" r:id="rId25"/>
    <p:sldId id="287" r:id="rId26"/>
    <p:sldId id="288" r:id="rId27"/>
    <p:sldId id="289" r:id="rId28"/>
    <p:sldId id="290" r:id="rId29"/>
    <p:sldId id="291" r:id="rId30"/>
    <p:sldId id="282" r:id="rId31"/>
    <p:sldId id="267"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5" autoAdjust="0"/>
    <p:restoredTop sz="94660"/>
  </p:normalViewPr>
  <p:slideViewPr>
    <p:cSldViewPr snapToGrid="0">
      <p:cViewPr>
        <p:scale>
          <a:sx n="75" d="100"/>
          <a:sy n="75" d="100"/>
        </p:scale>
        <p:origin x="1140"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C66AD5-B29B-4911-B15D-23F7D0D2A05C}" type="datetimeFigureOut">
              <a:rPr lang="zh-CN" altLang="en-US" smtClean="0"/>
              <a:pPr/>
              <a:t>2017/9/14</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7CF89E-C63A-4770-9EED-1C88B7BF47A6}" type="slidenum">
              <a:rPr lang="zh-CN" altLang="en-US" smtClean="0"/>
              <a:pPr/>
              <a:t>‹#›</a:t>
            </a:fld>
            <a:endParaRPr lang="zh-CN" altLang="en-US"/>
          </a:p>
        </p:txBody>
      </p:sp>
    </p:spTree>
    <p:extLst>
      <p:ext uri="{BB962C8B-B14F-4D97-AF65-F5344CB8AC3E}">
        <p14:creationId xmlns:p14="http://schemas.microsoft.com/office/powerpoint/2010/main" val="956159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DD6739D1-4C08-4BD4-A460-48C3E5CD6928}" type="datetime1">
              <a:rPr lang="zh-CN" altLang="en-US" smtClean="0"/>
              <a:pPr/>
              <a:t>2017/9/14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4FF28E-6A09-4382-A97E-1A0DF0961A15}" type="slidenum">
              <a:rPr lang="zh-CN" altLang="en-US" smtClean="0"/>
              <a:pPr/>
              <a:t>‹#›</a:t>
            </a:fld>
            <a:endParaRPr lang="zh-CN"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540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22F2CED-0B11-45F6-8A84-8B7F29DE3505}" type="datetime1">
              <a:rPr lang="zh-CN" altLang="en-US" smtClean="0"/>
              <a:pPr/>
              <a:t>2017/9/14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31823502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7BB856A-3DA5-46F9-AB07-D60D3428832F}" type="datetime1">
              <a:rPr lang="zh-CN" altLang="en-US" smtClean="0"/>
              <a:pPr/>
              <a:t>2017/9/14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281241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754B120-5BB4-4622-B421-A28B2082FCD5}" type="datetime1">
              <a:rPr lang="zh-CN" altLang="en-US" smtClean="0"/>
              <a:pPr/>
              <a:t>2017/9/14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1180237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769B5539-0984-43B2-9439-017E0C005926}" type="datetime1">
              <a:rPr lang="zh-CN" altLang="en-US" smtClean="0"/>
              <a:pPr/>
              <a:t>2017/9/14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04FF28E-6A09-4382-A97E-1A0DF0961A15}" type="slidenum">
              <a:rPr lang="zh-CN" altLang="en-US" smtClean="0"/>
              <a:pPr/>
              <a:t>‹#›</a:t>
            </a:fld>
            <a:endParaRPr lang="zh-CN"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097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122F833-D277-481B-82A9-05B87B454976}" type="datetime1">
              <a:rPr lang="zh-CN" altLang="en-US" smtClean="0"/>
              <a:pPr/>
              <a:t>2017/9/14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3001059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822960" y="2582334"/>
            <a:ext cx="3703320" cy="32867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4663440" y="2582334"/>
            <a:ext cx="3703320" cy="328676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7F4CDAD-A0EE-4CF8-BEE4-B0AA4D20F0F9}" type="datetime1">
              <a:rPr lang="zh-CN" altLang="en-US" smtClean="0"/>
              <a:pPr/>
              <a:t>2017/9/14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3289781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A71D58C-9102-4E14-B71D-BEBF67B473EE}" type="datetime1">
              <a:rPr lang="zh-CN" altLang="en-US" smtClean="0"/>
              <a:pPr/>
              <a:t>2017/9/14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454355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F154ABA-025F-4647-8421-3CA3C459FB83}" type="datetime1">
              <a:rPr lang="zh-CN" altLang="en-US" smtClean="0"/>
              <a:pPr/>
              <a:t>2017/9/14</a:t>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20131633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CA45283-A316-4C51-8780-5450DE529DE7}" type="datetime1">
              <a:rPr lang="zh-CN" altLang="en-US" smtClean="0"/>
              <a:pPr/>
              <a:t>2017/9/14</a:t>
            </a:fld>
            <a:endParaRPr lang="zh-CN"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2864252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2" y="0"/>
            <a:ext cx="9143989"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BAEAA7C4-67F8-456A-8CDF-00623443EA0E}" type="datetime1">
              <a:rPr lang="zh-CN" altLang="en-US" smtClean="0"/>
              <a:pPr/>
              <a:t>2017/9/14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04FF28E-6A09-4382-A97E-1A0DF0961A15}" type="slidenum">
              <a:rPr lang="zh-CN" altLang="en-US" smtClean="0"/>
              <a:pPr/>
              <a:t>‹#›</a:t>
            </a:fld>
            <a:endParaRPr lang="zh-CN" altLang="en-US"/>
          </a:p>
        </p:txBody>
      </p:sp>
    </p:spTree>
    <p:extLst>
      <p:ext uri="{BB962C8B-B14F-4D97-AF65-F5344CB8AC3E}">
        <p14:creationId xmlns:p14="http://schemas.microsoft.com/office/powerpoint/2010/main" val="532224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C1AB8CBF-AC06-416D-9ABB-69DE3369848B}" type="datetime1">
              <a:rPr lang="zh-CN" altLang="en-US" smtClean="0"/>
              <a:pPr/>
              <a:t>2017/9/14</a:t>
            </a:fld>
            <a:endParaRPr lang="zh-CN" alt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B04FF28E-6A09-4382-A97E-1A0DF0961A15}" type="slidenum">
              <a:rPr lang="zh-CN" altLang="en-US" smtClean="0"/>
              <a:pPr/>
              <a:t>‹#›</a:t>
            </a:fld>
            <a:endParaRPr lang="zh-CN" alt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4269714"/>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hf sldNum="0"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3600" dirty="0"/>
              <a:t>全国实体资源馆藏管理与服务平台</a:t>
            </a:r>
          </a:p>
        </p:txBody>
      </p:sp>
      <p:sp>
        <p:nvSpPr>
          <p:cNvPr id="3" name="副标题 2"/>
          <p:cNvSpPr>
            <a:spLocks noGrp="1"/>
          </p:cNvSpPr>
          <p:nvPr>
            <p:ph type="subTitle" idx="1"/>
          </p:nvPr>
        </p:nvSpPr>
        <p:spPr/>
        <p:txBody>
          <a:bodyPr>
            <a:normAutofit fontScale="32500" lnSpcReduction="20000"/>
          </a:bodyPr>
          <a:lstStyle/>
          <a:p>
            <a:endParaRPr lang="en-US" altLang="zh-CN" dirty="0" smtClean="0"/>
          </a:p>
          <a:p>
            <a:endParaRPr lang="en-US" altLang="zh-CN" dirty="0" smtClean="0"/>
          </a:p>
          <a:p>
            <a:endParaRPr lang="en-US" altLang="zh-CN" dirty="0" smtClean="0"/>
          </a:p>
          <a:p>
            <a:pPr algn="ctr"/>
            <a:r>
              <a:rPr lang="en-US" altLang="zh-CN" dirty="0" smtClean="0"/>
              <a:t>                  </a:t>
            </a:r>
            <a:r>
              <a:rPr lang="zh-CN" altLang="en-US" sz="6200" dirty="0" smtClean="0"/>
              <a:t>主讲人</a:t>
            </a:r>
            <a:r>
              <a:rPr lang="zh-CN" altLang="en-US" sz="6200" dirty="0" smtClean="0"/>
              <a:t>：索晶</a:t>
            </a:r>
            <a:endParaRPr lang="zh-CN" altLang="en-US" dirty="0"/>
          </a:p>
        </p:txBody>
      </p:sp>
      <p:sp>
        <p:nvSpPr>
          <p:cNvPr id="4" name="日期占位符 3"/>
          <p:cNvSpPr>
            <a:spLocks noGrp="1"/>
          </p:cNvSpPr>
          <p:nvPr>
            <p:ph type="dt" sz="half" idx="10"/>
          </p:nvPr>
        </p:nvSpPr>
        <p:spPr/>
        <p:txBody>
          <a:bodyPr/>
          <a:lstStyle/>
          <a:p>
            <a:fld id="{23BE56A0-501F-4580-BCAF-E55B28553B14}" type="datetime1">
              <a:rPr lang="zh-CN" altLang="en-US" smtClean="0"/>
              <a:pPr/>
              <a:t>2017/9/14</a:t>
            </a:fld>
            <a:r>
              <a:rPr lang="en-US" altLang="zh-CN" dirty="0" smtClean="0"/>
              <a:t>	</a:t>
            </a:r>
            <a:endParaRPr lang="zh-CN" altLang="en-US" dirty="0"/>
          </a:p>
        </p:txBody>
      </p:sp>
    </p:spTree>
    <p:extLst>
      <p:ext uri="{BB962C8B-B14F-4D97-AF65-F5344CB8AC3E}">
        <p14:creationId xmlns:p14="http://schemas.microsoft.com/office/powerpoint/2010/main" val="169278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normAutofit/>
          </a:bodyPr>
          <a:lstStyle/>
          <a:p>
            <a:pPr algn="ctr"/>
            <a:r>
              <a:rPr lang="zh-CN" altLang="en-US" sz="6600" dirty="0" smtClean="0"/>
              <a:t>馆藏管理与揭示平台要解决的问题</a:t>
            </a:r>
            <a:endParaRPr lang="zh-CN" altLang="en-US" sz="6600" dirty="0"/>
          </a:p>
        </p:txBody>
      </p:sp>
      <p:sp>
        <p:nvSpPr>
          <p:cNvPr id="6" name="文本占位符 5"/>
          <p:cNvSpPr>
            <a:spLocks noGrp="1"/>
          </p:cNvSpPr>
          <p:nvPr>
            <p:ph type="body"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dirty="0" smtClean="0"/>
              <a:t>数据范围问题</a:t>
            </a:r>
            <a:endParaRPr lang="zh-CN" altLang="en-US" dirty="0"/>
          </a:p>
        </p:txBody>
      </p:sp>
      <p:sp>
        <p:nvSpPr>
          <p:cNvPr id="6" name="内容占位符 5"/>
          <p:cNvSpPr>
            <a:spLocks noGrp="1"/>
          </p:cNvSpPr>
          <p:nvPr>
            <p:ph idx="1"/>
          </p:nvPr>
        </p:nvSpPr>
        <p:spPr/>
        <p:txBody>
          <a:bodyPr>
            <a:normAutofit/>
          </a:bodyPr>
          <a:lstStyle/>
          <a:p>
            <a:r>
              <a:rPr lang="zh-CN" altLang="en-US" sz="3200" dirty="0" smtClean="0"/>
              <a:t>所有实体资源的元数据都在平台范围内，不包括数据库商建设的各种数据库。</a:t>
            </a:r>
            <a:endParaRPr lang="zh-CN" altLang="en-US" sz="3200" dirty="0"/>
          </a:p>
        </p:txBody>
      </p:sp>
      <p:sp>
        <p:nvSpPr>
          <p:cNvPr id="4" name="日期占位符 3"/>
          <p:cNvSpPr>
            <a:spLocks noGrp="1"/>
          </p:cNvSpPr>
          <p:nvPr>
            <p:ph type="dt" sz="half" idx="10"/>
          </p:nvPr>
        </p:nvSpPr>
        <p:spPr/>
        <p:txBody>
          <a:bodyPr/>
          <a:lstStyle/>
          <a:p>
            <a:fld id="{769B5539-0984-43B2-9439-017E0C005926}" type="datetime1">
              <a:rPr lang="zh-CN" altLang="en-US" smtClean="0"/>
              <a:pPr/>
              <a:t>2017/9/14</a:t>
            </a:fld>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联编服务一致性问题 </a:t>
            </a:r>
            <a:endParaRPr lang="zh-CN" altLang="en-US" dirty="0"/>
          </a:p>
        </p:txBody>
      </p:sp>
      <p:sp>
        <p:nvSpPr>
          <p:cNvPr id="3" name="内容占位符 2"/>
          <p:cNvSpPr>
            <a:spLocks noGrp="1"/>
          </p:cNvSpPr>
          <p:nvPr>
            <p:ph idx="1"/>
          </p:nvPr>
        </p:nvSpPr>
        <p:spPr/>
        <p:txBody>
          <a:bodyPr>
            <a:normAutofit/>
          </a:bodyPr>
          <a:lstStyle/>
          <a:p>
            <a:r>
              <a:rPr lang="zh-CN" altLang="en-US" sz="3200" dirty="0" smtClean="0"/>
              <a:t>联合编目中心的对外用户服务有多种途径，在馆藏管理与揭示平台中，同步建设了中心的权限平台。</a:t>
            </a:r>
            <a:endParaRPr lang="en-US" altLang="zh-CN" sz="3200" dirty="0" smtClean="0"/>
          </a:p>
          <a:p>
            <a:pPr>
              <a:buNone/>
            </a:pPr>
            <a:r>
              <a:rPr lang="en-US" altLang="zh-CN" sz="3200" dirty="0" smtClean="0"/>
              <a:t>  http://accounts.nlc.cn</a:t>
            </a:r>
            <a:endParaRPr lang="zh-CN" altLang="en-US" sz="32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系统重点功能</a:t>
            </a:r>
            <a:endParaRPr lang="zh-CN" altLang="en-US" dirty="0"/>
          </a:p>
        </p:txBody>
      </p:sp>
      <p:sp>
        <p:nvSpPr>
          <p:cNvPr id="3" name="内容占位符 2"/>
          <p:cNvSpPr>
            <a:spLocks noGrp="1"/>
          </p:cNvSpPr>
          <p:nvPr>
            <p:ph idx="1"/>
          </p:nvPr>
        </p:nvSpPr>
        <p:spPr/>
        <p:txBody>
          <a:bodyPr>
            <a:normAutofit/>
          </a:bodyPr>
          <a:lstStyle/>
          <a:p>
            <a:r>
              <a:rPr lang="zh-CN" altLang="en-US" sz="2400" dirty="0" smtClean="0"/>
              <a:t>权限体系：</a:t>
            </a:r>
            <a:endParaRPr lang="en-US" altLang="zh-CN" sz="2400" dirty="0" smtClean="0"/>
          </a:p>
          <a:p>
            <a:r>
              <a:rPr lang="en-US" altLang="zh-CN" sz="2400" dirty="0"/>
              <a:t> 	</a:t>
            </a:r>
            <a:r>
              <a:rPr lang="zh-CN" altLang="en-US" sz="2400" dirty="0" smtClean="0"/>
              <a:t>对联合编目系统的功能进行整体梳理，重新设计了联合编目中心服务工作中所有的权限体系，包括未来扩展的权限功能。</a:t>
            </a:r>
            <a:endParaRPr lang="zh-CN" altLang="en-US" sz="24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9923100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2960" y="748145"/>
            <a:ext cx="7543800" cy="989216"/>
          </a:xfrm>
        </p:spPr>
        <p:txBody>
          <a:bodyPr/>
          <a:lstStyle/>
          <a:p>
            <a:r>
              <a:rPr lang="zh-CN" altLang="en-US" dirty="0"/>
              <a:t>系统重点功能</a:t>
            </a:r>
          </a:p>
        </p:txBody>
      </p:sp>
      <p:sp>
        <p:nvSpPr>
          <p:cNvPr id="3" name="内容占位符 2"/>
          <p:cNvSpPr>
            <a:spLocks noGrp="1"/>
          </p:cNvSpPr>
          <p:nvPr>
            <p:ph idx="1"/>
          </p:nvPr>
        </p:nvSpPr>
        <p:spPr/>
        <p:txBody>
          <a:bodyPr/>
          <a:lstStyle/>
          <a:p>
            <a:endParaRPr lang="zh-CN" altLang="en-US"/>
          </a:p>
        </p:txBody>
      </p:sp>
      <p:sp>
        <p:nvSpPr>
          <p:cNvPr id="5" name="日期占位符 4"/>
          <p:cNvSpPr>
            <a:spLocks noGrp="1"/>
          </p:cNvSpPr>
          <p:nvPr>
            <p:ph type="dt" sz="half" idx="10"/>
          </p:nvPr>
        </p:nvSpPr>
        <p:spPr/>
        <p:txBody>
          <a:bodyPr/>
          <a:lstStyle/>
          <a:p>
            <a:fld id="{90028A44-F229-4380-893B-7563AEF0A553}" type="datetime1">
              <a:rPr lang="zh-CN" altLang="en-US" smtClean="0"/>
              <a:pPr/>
              <a:t>2017/9/14</a:t>
            </a:fld>
            <a:endParaRPr lang="zh-CN" altLang="en-US"/>
          </a:p>
        </p:txBody>
      </p:sp>
      <p:pic>
        <p:nvPicPr>
          <p:cNvPr id="4" name="图片 3"/>
          <p:cNvPicPr>
            <a:picLocks noChangeAspect="1"/>
          </p:cNvPicPr>
          <p:nvPr/>
        </p:nvPicPr>
        <p:blipFill>
          <a:blip r:embed="rId2" cstate="print"/>
          <a:stretch>
            <a:fillRect/>
          </a:stretch>
        </p:blipFill>
        <p:spPr>
          <a:xfrm>
            <a:off x="940298" y="2634845"/>
            <a:ext cx="7396407" cy="2888600"/>
          </a:xfrm>
          <a:prstGeom prst="rect">
            <a:avLst/>
          </a:prstGeom>
        </p:spPr>
      </p:pic>
    </p:spTree>
    <p:extLst>
      <p:ext uri="{BB962C8B-B14F-4D97-AF65-F5344CB8AC3E}">
        <p14:creationId xmlns:p14="http://schemas.microsoft.com/office/powerpoint/2010/main" val="31727060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如何解决多来源数据的查重</a:t>
            </a:r>
            <a:endParaRPr lang="zh-CN" altLang="en-US" dirty="0"/>
          </a:p>
        </p:txBody>
      </p:sp>
      <p:sp>
        <p:nvSpPr>
          <p:cNvPr id="3" name="内容占位符 2"/>
          <p:cNvSpPr>
            <a:spLocks noGrp="1"/>
          </p:cNvSpPr>
          <p:nvPr>
            <p:ph idx="1"/>
          </p:nvPr>
        </p:nvSpPr>
        <p:spPr/>
        <p:txBody>
          <a:bodyPr>
            <a:normAutofit/>
          </a:bodyPr>
          <a:lstStyle/>
          <a:p>
            <a:r>
              <a:rPr lang="zh-CN" altLang="en-US" sz="2800" dirty="0"/>
              <a:t>实体资源的</a:t>
            </a:r>
            <a:r>
              <a:rPr lang="zh-CN" altLang="en-US" sz="2800" dirty="0" smtClean="0"/>
              <a:t>元数据，造成了格式复杂，字段不一的情况 。如果进行数据查重处理？？</a:t>
            </a:r>
            <a:endParaRPr lang="en-US" altLang="zh-CN" sz="2800" dirty="0" smtClean="0"/>
          </a:p>
          <a:p>
            <a:endParaRPr lang="en-US" altLang="zh-CN" sz="2800" dirty="0"/>
          </a:p>
          <a:p>
            <a:endParaRPr lang="zh-CN" altLang="en-US" sz="28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发挥中心既有经验，按</a:t>
            </a:r>
            <a:r>
              <a:rPr lang="pt-BR" altLang="zh-CN" dirty="0" smtClean="0"/>
              <a:t>010$a</a:t>
            </a:r>
            <a:r>
              <a:rPr lang="zh-CN" altLang="pt-BR" dirty="0"/>
              <a:t>、</a:t>
            </a:r>
            <a:r>
              <a:rPr lang="pt-BR" altLang="zh-CN" dirty="0"/>
              <a:t>011$a</a:t>
            </a:r>
            <a:r>
              <a:rPr lang="zh-CN" altLang="pt-BR" dirty="0"/>
              <a:t>、</a:t>
            </a:r>
            <a:r>
              <a:rPr lang="pt-BR" altLang="zh-CN" dirty="0"/>
              <a:t>200$a,$c,$h,$i,$e$f,$g</a:t>
            </a:r>
            <a:r>
              <a:rPr lang="zh-CN" altLang="pt-BR" dirty="0"/>
              <a:t>、</a:t>
            </a:r>
            <a:r>
              <a:rPr lang="pt-BR" altLang="zh-CN" dirty="0"/>
              <a:t>205$a,$b</a:t>
            </a:r>
            <a:r>
              <a:rPr lang="zh-CN" altLang="pt-BR" dirty="0"/>
              <a:t>、</a:t>
            </a:r>
            <a:r>
              <a:rPr lang="pt-BR" altLang="zh-CN" dirty="0"/>
              <a:t>210$c</a:t>
            </a:r>
            <a:r>
              <a:rPr lang="zh-CN" altLang="pt-BR" dirty="0"/>
              <a:t>、</a:t>
            </a:r>
            <a:r>
              <a:rPr lang="pt-BR" altLang="zh-CN" dirty="0" smtClean="0"/>
              <a:t>210$d</a:t>
            </a:r>
            <a:r>
              <a:rPr lang="zh-CN" altLang="en-US" dirty="0" smtClean="0"/>
              <a:t>进行查重。</a:t>
            </a:r>
            <a:endParaRPr lang="en-US" altLang="zh-CN" dirty="0" smtClean="0"/>
          </a:p>
          <a:p>
            <a:r>
              <a:rPr lang="zh-CN" altLang="en-US" dirty="0" smtClean="0"/>
              <a:t>频次累积，</a:t>
            </a:r>
            <a:r>
              <a:rPr lang="pt-BR" altLang="zh-CN" dirty="0"/>
              <a:t> 010$a</a:t>
            </a:r>
            <a:r>
              <a:rPr lang="zh-CN" altLang="pt-BR" dirty="0"/>
              <a:t>、</a:t>
            </a:r>
            <a:r>
              <a:rPr lang="pt-BR" altLang="zh-CN" dirty="0"/>
              <a:t>011$a</a:t>
            </a:r>
            <a:r>
              <a:rPr lang="zh-CN" altLang="pt-BR" dirty="0"/>
              <a:t>、</a:t>
            </a:r>
            <a:r>
              <a:rPr lang="pt-BR" altLang="zh-CN" dirty="0"/>
              <a:t>200$a,$c,$h,$i,$e$f,$g</a:t>
            </a:r>
            <a:r>
              <a:rPr lang="zh-CN" altLang="pt-BR" dirty="0"/>
              <a:t>、</a:t>
            </a:r>
            <a:r>
              <a:rPr lang="pt-BR" altLang="zh-CN" dirty="0"/>
              <a:t>205$a,$b</a:t>
            </a:r>
            <a:r>
              <a:rPr lang="zh-CN" altLang="pt-BR" dirty="0"/>
              <a:t>、</a:t>
            </a:r>
            <a:r>
              <a:rPr lang="pt-BR" altLang="zh-CN" dirty="0"/>
              <a:t>210$c</a:t>
            </a:r>
            <a:r>
              <a:rPr lang="zh-CN" altLang="pt-BR" dirty="0"/>
              <a:t>、</a:t>
            </a:r>
            <a:r>
              <a:rPr lang="pt-BR" altLang="zh-CN" dirty="0" smtClean="0"/>
              <a:t>210$d</a:t>
            </a:r>
          </a:p>
          <a:p>
            <a:endParaRPr lang="pt-BR" altLang="zh-CN" dirty="0"/>
          </a:p>
          <a:p>
            <a:r>
              <a:rPr lang="zh-CN" altLang="en-US" dirty="0" smtClean="0"/>
              <a:t>三级查重：</a:t>
            </a:r>
            <a:endParaRPr lang="zh-CN" altLang="en-US"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165450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a:stretch>
            <a:fillRect/>
          </a:stretch>
        </p:blipFill>
        <p:spPr>
          <a:xfrm>
            <a:off x="203199" y="1495509"/>
            <a:ext cx="15550079" cy="2111291"/>
          </a:xfrm>
          <a:prstGeom prst="rect">
            <a:avLst/>
          </a:prstGeom>
        </p:spPr>
      </p:pic>
    </p:spTree>
    <p:extLst>
      <p:ext uri="{BB962C8B-B14F-4D97-AF65-F5344CB8AC3E}">
        <p14:creationId xmlns:p14="http://schemas.microsoft.com/office/powerpoint/2010/main" val="2403268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系统重点功能</a:t>
            </a:r>
            <a:endParaRPr lang="zh-CN" altLang="en-US" dirty="0"/>
          </a:p>
        </p:txBody>
      </p:sp>
      <p:sp>
        <p:nvSpPr>
          <p:cNvPr id="3" name="内容占位符 2"/>
          <p:cNvSpPr>
            <a:spLocks noGrp="1"/>
          </p:cNvSpPr>
          <p:nvPr>
            <p:ph idx="1"/>
          </p:nvPr>
        </p:nvSpPr>
        <p:spPr>
          <a:xfrm>
            <a:off x="-1025236" y="2460564"/>
            <a:ext cx="0" cy="0"/>
          </a:xfrm>
        </p:spPr>
        <p:txBody>
          <a:bodyPr>
            <a:normAutofit fontScale="25000" lnSpcReduction="20000"/>
          </a:bodyPr>
          <a:lstStyle/>
          <a:p>
            <a:pPr lvl="1"/>
            <a:endParaRPr lang="zh-CN" altLang="en-US" dirty="0"/>
          </a:p>
        </p:txBody>
      </p:sp>
      <p:sp>
        <p:nvSpPr>
          <p:cNvPr id="6" name="日期占位符 5"/>
          <p:cNvSpPr>
            <a:spLocks noGrp="1"/>
          </p:cNvSpPr>
          <p:nvPr>
            <p:ph type="dt" sz="half" idx="10"/>
          </p:nvPr>
        </p:nvSpPr>
        <p:spPr/>
        <p:txBody>
          <a:bodyPr/>
          <a:lstStyle/>
          <a:p>
            <a:fld id="{A7BEB738-5BD0-40B6-99FD-828409F20D17}" type="datetime1">
              <a:rPr lang="zh-CN" altLang="en-US" smtClean="0"/>
              <a:pPr/>
              <a:t>2017/9/14</a:t>
            </a:fld>
            <a:endParaRPr lang="zh-CN" altLang="en-US"/>
          </a:p>
        </p:txBody>
      </p:sp>
      <p:sp>
        <p:nvSpPr>
          <p:cNvPr id="7" name="文本框 6"/>
          <p:cNvSpPr txBox="1"/>
          <p:nvPr/>
        </p:nvSpPr>
        <p:spPr>
          <a:xfrm>
            <a:off x="1102407" y="2230452"/>
            <a:ext cx="2666288" cy="3416320"/>
          </a:xfrm>
          <a:prstGeom prst="rect">
            <a:avLst/>
          </a:prstGeom>
          <a:noFill/>
        </p:spPr>
        <p:txBody>
          <a:bodyPr wrap="square" rtlCol="0">
            <a:spAutoFit/>
          </a:bodyPr>
          <a:lstStyle/>
          <a:p>
            <a:pPr marL="342900" indent="-342900">
              <a:buFont typeface="+mj-lt"/>
              <a:buAutoNum type="arabicPeriod"/>
            </a:pPr>
            <a:r>
              <a:rPr lang="zh-CN" altLang="en-US" sz="2400" dirty="0"/>
              <a:t>数据匹配</a:t>
            </a:r>
            <a:r>
              <a:rPr lang="zh-CN" altLang="en-US" sz="2400" dirty="0" smtClean="0"/>
              <a:t>方案</a:t>
            </a:r>
            <a:endParaRPr lang="en-US" altLang="zh-CN" sz="2400" dirty="0" smtClean="0"/>
          </a:p>
          <a:p>
            <a:pPr marL="800100" lvl="1" indent="-342900">
              <a:buFont typeface="+mj-ea"/>
              <a:buAutoNum type="circleNumDbPlain"/>
            </a:pPr>
            <a:r>
              <a:rPr lang="zh-CN" altLang="en-US" sz="2400" dirty="0"/>
              <a:t>机器</a:t>
            </a:r>
            <a:r>
              <a:rPr lang="zh-CN" altLang="en-US" sz="2400" dirty="0" smtClean="0"/>
              <a:t>匹配</a:t>
            </a:r>
            <a:endParaRPr lang="en-US" altLang="zh-CN" sz="2400" dirty="0" smtClean="0"/>
          </a:p>
          <a:p>
            <a:pPr marL="800100" lvl="1" indent="-342900">
              <a:buFont typeface="+mj-ea"/>
              <a:buAutoNum type="circleNumDbPlain"/>
            </a:pPr>
            <a:r>
              <a:rPr lang="zh-CN" altLang="en-US" sz="2400" dirty="0"/>
              <a:t>数据</a:t>
            </a:r>
            <a:r>
              <a:rPr lang="zh-CN" altLang="en-US" sz="2400" dirty="0" smtClean="0"/>
              <a:t>清洗</a:t>
            </a:r>
            <a:endParaRPr lang="en-US" altLang="zh-CN" sz="2400" dirty="0" smtClean="0"/>
          </a:p>
          <a:p>
            <a:pPr marL="800100" lvl="1" indent="-342900">
              <a:buFont typeface="+mj-ea"/>
              <a:buAutoNum type="circleNumDbPlain"/>
            </a:pPr>
            <a:r>
              <a:rPr lang="zh-CN" altLang="en-US" sz="2400" dirty="0"/>
              <a:t>字段</a:t>
            </a:r>
            <a:r>
              <a:rPr lang="zh-CN" altLang="en-US" sz="2400" dirty="0" smtClean="0"/>
              <a:t>一致</a:t>
            </a:r>
            <a:endParaRPr lang="en-US" altLang="zh-CN" sz="2400" dirty="0" smtClean="0"/>
          </a:p>
          <a:p>
            <a:pPr marL="800100" lvl="1" indent="-342900">
              <a:buFont typeface="+mj-ea"/>
              <a:buAutoNum type="circleNumDbPlain"/>
            </a:pPr>
            <a:r>
              <a:rPr lang="zh-CN" altLang="en-US" sz="2400" dirty="0"/>
              <a:t>权重</a:t>
            </a:r>
            <a:r>
              <a:rPr lang="zh-CN" altLang="en-US" sz="2400" dirty="0" smtClean="0"/>
              <a:t>累加</a:t>
            </a:r>
            <a:endParaRPr lang="en-US" altLang="zh-CN" sz="2400" dirty="0" smtClean="0"/>
          </a:p>
          <a:p>
            <a:pPr marL="800100" lvl="1" indent="-342900">
              <a:buFont typeface="+mj-lt"/>
              <a:buAutoNum type="circleNumDbPlain"/>
            </a:pPr>
            <a:endParaRPr lang="en-US" altLang="zh-CN" sz="2400" dirty="0"/>
          </a:p>
          <a:p>
            <a:pPr marL="800100" lvl="1" indent="-342900">
              <a:buFont typeface="+mj-lt"/>
              <a:buAutoNum type="circleNumDbPlain"/>
            </a:pPr>
            <a:endParaRPr lang="zh-CN" altLang="en-US" sz="2400" dirty="0" smtClean="0"/>
          </a:p>
          <a:p>
            <a:pPr marL="342900" indent="-342900">
              <a:buFont typeface="+mj-lt"/>
              <a:buAutoNum type="arabicPeriod"/>
            </a:pPr>
            <a:r>
              <a:rPr lang="zh-CN" altLang="en-US" sz="2400" dirty="0" smtClean="0"/>
              <a:t> </a:t>
            </a:r>
            <a:r>
              <a:rPr lang="zh-CN" altLang="en-US" sz="2400" dirty="0"/>
              <a:t>人工查重</a:t>
            </a:r>
          </a:p>
          <a:p>
            <a:endParaRPr lang="zh-CN" altLang="en-US" sz="2400" dirty="0"/>
          </a:p>
        </p:txBody>
      </p:sp>
    </p:spTree>
    <p:extLst>
      <p:ext uri="{BB962C8B-B14F-4D97-AF65-F5344CB8AC3E}">
        <p14:creationId xmlns:p14="http://schemas.microsoft.com/office/powerpoint/2010/main" val="30139924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z="3200" dirty="0"/>
              <a:t>数据匹配方案</a:t>
            </a:r>
            <a:endParaRPr lang="en-US" altLang="zh-CN" sz="3200" dirty="0"/>
          </a:p>
          <a:p>
            <a:pPr lvl="1"/>
            <a:r>
              <a:rPr lang="zh-CN" altLang="en-US" sz="2800" dirty="0"/>
              <a:t>灵活开放的数据匹配方案</a:t>
            </a:r>
            <a:endParaRPr lang="en-US" altLang="zh-CN" sz="2800" dirty="0"/>
          </a:p>
          <a:p>
            <a:pPr lvl="1"/>
            <a:r>
              <a:rPr lang="zh-CN" altLang="en-US" sz="2800" dirty="0"/>
              <a:t>通过自行编程，判断数据是否重复。</a:t>
            </a:r>
          </a:p>
          <a:p>
            <a:endParaRPr lang="zh-CN" altLang="en-US" sz="32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25319643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项目原因</a:t>
            </a:r>
            <a:endParaRPr lang="zh-CN" altLang="en-US" dirty="0"/>
          </a:p>
        </p:txBody>
      </p:sp>
      <p:sp>
        <p:nvSpPr>
          <p:cNvPr id="3" name="内容占位符 2"/>
          <p:cNvSpPr>
            <a:spLocks noGrp="1"/>
          </p:cNvSpPr>
          <p:nvPr>
            <p:ph idx="1"/>
          </p:nvPr>
        </p:nvSpPr>
        <p:spPr/>
        <p:txBody>
          <a:bodyPr>
            <a:normAutofit/>
          </a:bodyPr>
          <a:lstStyle/>
          <a:p>
            <a:pPr>
              <a:buFont typeface="Wingdings" panose="05000000000000000000" pitchFamily="2" charset="2"/>
              <a:buChar char="l"/>
            </a:pPr>
            <a:r>
              <a:rPr lang="en-US" altLang="zh-CN" sz="3200" dirty="0" smtClean="0"/>
              <a:t>2010</a:t>
            </a:r>
            <a:r>
              <a:rPr lang="zh-CN" altLang="en-US" sz="3200" dirty="0" smtClean="0"/>
              <a:t>年开始，联合编目中心新系统上线前夕，开始建设全国性联合目录。</a:t>
            </a:r>
            <a:endParaRPr lang="en-US" altLang="zh-CN" sz="3200" dirty="0" smtClean="0"/>
          </a:p>
          <a:p>
            <a:pPr>
              <a:buFont typeface="Wingdings" panose="05000000000000000000" pitchFamily="2" charset="2"/>
              <a:buChar char="l"/>
            </a:pPr>
            <a:r>
              <a:rPr lang="zh-CN" altLang="en-US" sz="3200" dirty="0" smtClean="0"/>
              <a:t>系统允许用户在</a:t>
            </a:r>
            <a:r>
              <a:rPr lang="en-US" altLang="zh-CN" sz="3200" dirty="0" smtClean="0"/>
              <a:t>UCS</a:t>
            </a:r>
            <a:r>
              <a:rPr lang="zh-CN" altLang="en-US" sz="3200" dirty="0" smtClean="0"/>
              <a:t>系统中联机上载馆藏数据。</a:t>
            </a:r>
            <a:endParaRPr lang="en-US" altLang="zh-CN" sz="3200" dirty="0" smtClean="0"/>
          </a:p>
          <a:p>
            <a:pPr>
              <a:buFont typeface="Wingdings" panose="05000000000000000000" pitchFamily="2" charset="2"/>
              <a:buChar char="l"/>
            </a:pPr>
            <a:r>
              <a:rPr lang="zh-CN" altLang="en-US" sz="3200" dirty="0">
                <a:solidFill>
                  <a:srgbClr val="FF0000"/>
                </a:solidFill>
              </a:rPr>
              <a:t>批提交</a:t>
            </a:r>
            <a:r>
              <a:rPr lang="zh-CN" altLang="en-US" sz="3200" dirty="0"/>
              <a:t>的方式进行初期数据收集</a:t>
            </a:r>
          </a:p>
          <a:p>
            <a:pPr>
              <a:buFont typeface="Wingdings" panose="05000000000000000000" pitchFamily="2" charset="2"/>
              <a:buChar char="l"/>
            </a:pPr>
            <a:endParaRPr lang="en-US" altLang="zh-CN" sz="3200" dirty="0" smtClean="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1994061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297" y="1330038"/>
            <a:ext cx="8215124" cy="4463252"/>
          </a:xfrm>
          <a:prstGeom prst="rect">
            <a:avLst/>
          </a:prstGeom>
        </p:spPr>
      </p:pic>
    </p:spTree>
    <p:extLst>
      <p:ext uri="{BB962C8B-B14F-4D97-AF65-F5344CB8AC3E}">
        <p14:creationId xmlns:p14="http://schemas.microsoft.com/office/powerpoint/2010/main" val="9882906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系统重点功能</a:t>
            </a:r>
          </a:p>
        </p:txBody>
      </p:sp>
      <p:sp>
        <p:nvSpPr>
          <p:cNvPr id="3" name="内容占位符 2"/>
          <p:cNvSpPr>
            <a:spLocks noGrp="1"/>
          </p:cNvSpPr>
          <p:nvPr>
            <p:ph idx="1"/>
          </p:nvPr>
        </p:nvSpPr>
        <p:spPr/>
        <p:txBody>
          <a:bodyPr/>
          <a:lstStyle/>
          <a:p>
            <a:r>
              <a:rPr lang="zh-CN" altLang="en-US" dirty="0" smtClean="0"/>
              <a:t>馆藏地图</a:t>
            </a:r>
            <a:endParaRPr lang="zh-CN" altLang="en-US" dirty="0"/>
          </a:p>
        </p:txBody>
      </p:sp>
      <p:sp>
        <p:nvSpPr>
          <p:cNvPr id="4" name="日期占位符 3"/>
          <p:cNvSpPr>
            <a:spLocks noGrp="1"/>
          </p:cNvSpPr>
          <p:nvPr>
            <p:ph type="dt" sz="half" idx="10"/>
          </p:nvPr>
        </p:nvSpPr>
        <p:spPr/>
        <p:txBody>
          <a:bodyPr/>
          <a:lstStyle/>
          <a:p>
            <a:fld id="{6F8BC575-8D42-401B-948F-2A30240524F1}" type="datetime1">
              <a:rPr lang="zh-CN" altLang="en-US" smtClean="0"/>
              <a:pPr/>
              <a:t>2017/9/14</a:t>
            </a:fld>
            <a:endParaRPr lang="zh-CN" altLang="en-US"/>
          </a:p>
        </p:txBody>
      </p:sp>
      <p:pic>
        <p:nvPicPr>
          <p:cNvPr id="1025" name="Picture 1" descr="D:\备份\Documents\Tencent Files\151012305\Image\C2C\AJ$L0IW{Q@CNF{F1`B~7P89.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2450" y="2781172"/>
            <a:ext cx="4533900" cy="303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62331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系统重点功能</a:t>
            </a:r>
          </a:p>
        </p:txBody>
      </p:sp>
      <p:sp>
        <p:nvSpPr>
          <p:cNvPr id="3" name="内容占位符 2"/>
          <p:cNvSpPr>
            <a:spLocks noGrp="1"/>
          </p:cNvSpPr>
          <p:nvPr>
            <p:ph idx="1"/>
          </p:nvPr>
        </p:nvSpPr>
        <p:spPr/>
        <p:txBody>
          <a:bodyPr/>
          <a:lstStyle/>
          <a:p>
            <a:r>
              <a:rPr lang="zh-CN" altLang="en-US" dirty="0" smtClean="0"/>
              <a:t>逻辑库</a:t>
            </a:r>
            <a:endParaRPr lang="zh-CN" altLang="en-US"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stretch>
            <a:fillRect/>
          </a:stretch>
        </p:blipFill>
        <p:spPr>
          <a:xfrm>
            <a:off x="222955" y="2701310"/>
            <a:ext cx="8857216" cy="1396865"/>
          </a:xfrm>
          <a:prstGeom prst="rect">
            <a:avLst/>
          </a:prstGeom>
        </p:spPr>
      </p:pic>
    </p:spTree>
    <p:extLst>
      <p:ext uri="{BB962C8B-B14F-4D97-AF65-F5344CB8AC3E}">
        <p14:creationId xmlns:p14="http://schemas.microsoft.com/office/powerpoint/2010/main" val="1934377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smtClean="0"/>
              <a:t>平台如何运行</a:t>
            </a:r>
            <a:endParaRPr lang="zh-CN" altLang="en-US" dirty="0"/>
          </a:p>
        </p:txBody>
      </p:sp>
      <p:sp>
        <p:nvSpPr>
          <p:cNvPr id="8" name="内容占位符 7"/>
          <p:cNvSpPr>
            <a:spLocks noGrp="1"/>
          </p:cNvSpPr>
          <p:nvPr>
            <p:ph idx="1"/>
          </p:nvPr>
        </p:nvSpPr>
        <p:spPr/>
        <p:txBody>
          <a:bodyPr>
            <a:normAutofit/>
          </a:bodyPr>
          <a:lstStyle/>
          <a:p>
            <a:r>
              <a:rPr lang="zh-CN" altLang="en-US" sz="2800" dirty="0" smtClean="0"/>
              <a:t>仅靠单平台，解决不了数据的推广问题</a:t>
            </a:r>
            <a:endParaRPr lang="en-US" altLang="zh-CN" sz="2800" dirty="0" smtClean="0"/>
          </a:p>
          <a:p>
            <a:r>
              <a:rPr lang="zh-CN" altLang="en-US" sz="2800" dirty="0" smtClean="0"/>
              <a:t>仅靠单平台，无法覆盖所有的用户需求</a:t>
            </a:r>
            <a:endParaRPr lang="en-US" altLang="zh-CN" sz="2800" dirty="0" smtClean="0"/>
          </a:p>
          <a:p>
            <a:r>
              <a:rPr lang="zh-CN" altLang="en-US" sz="2800" dirty="0" smtClean="0"/>
              <a:t>仅靠单平台，无法挖掘海量馆藏数据的价值 。</a:t>
            </a:r>
            <a:endParaRPr lang="zh-CN" altLang="en-US" sz="28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系统重点功能</a:t>
            </a:r>
          </a:p>
        </p:txBody>
      </p:sp>
      <p:sp>
        <p:nvSpPr>
          <p:cNvPr id="3" name="内容占位符 2"/>
          <p:cNvSpPr>
            <a:spLocks noGrp="1"/>
          </p:cNvSpPr>
          <p:nvPr>
            <p:ph idx="1"/>
          </p:nvPr>
        </p:nvSpPr>
        <p:spPr/>
        <p:txBody>
          <a:bodyPr/>
          <a:lstStyle/>
          <a:p>
            <a:r>
              <a:rPr lang="zh-CN" altLang="en-US" dirty="0" smtClean="0"/>
              <a:t>对外服务</a:t>
            </a:r>
            <a:r>
              <a:rPr lang="zh-CN" altLang="en-US" dirty="0" smtClean="0"/>
              <a:t>接口</a:t>
            </a:r>
            <a:endParaRPr lang="en-US" altLang="zh-CN" dirty="0" smtClean="0"/>
          </a:p>
          <a:p>
            <a:endParaRPr lang="en-US" altLang="zh-CN" dirty="0"/>
          </a:p>
          <a:p>
            <a:r>
              <a:rPr lang="en-US" altLang="zh-CN" dirty="0" smtClean="0"/>
              <a:t>《</a:t>
            </a:r>
            <a:r>
              <a:rPr lang="zh-CN" altLang="en-US" dirty="0" smtClean="0"/>
              <a:t>国家图书馆馆藏揭示平台接口说明书</a:t>
            </a:r>
            <a:r>
              <a:rPr lang="en-US" altLang="zh-CN" dirty="0"/>
              <a:t>》</a:t>
            </a:r>
            <a:endParaRPr lang="zh-CN" altLang="en-US"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stretch>
            <a:fillRect/>
          </a:stretch>
        </p:blipFill>
        <p:spPr>
          <a:xfrm>
            <a:off x="5874687" y="286604"/>
            <a:ext cx="2492073" cy="6099021"/>
          </a:xfrm>
          <a:prstGeom prst="rect">
            <a:avLst/>
          </a:prstGeom>
        </p:spPr>
      </p:pic>
    </p:spTree>
    <p:extLst>
      <p:ext uri="{BB962C8B-B14F-4D97-AF65-F5344CB8AC3E}">
        <p14:creationId xmlns:p14="http://schemas.microsoft.com/office/powerpoint/2010/main" val="19056287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a:t>场景</a:t>
            </a:r>
            <a:r>
              <a:rPr lang="en-US" altLang="zh-CN" dirty="0"/>
              <a:t>1</a:t>
            </a:r>
            <a:r>
              <a:rPr lang="zh-CN" altLang="en-US" dirty="0"/>
              <a:t>：用户有一定需求展示一个独立学科或一个独立地区等类似范围内的书目数据，同时用户没有足够的技术搭建展示平台。希望馆藏平台为之建设一个完整的系统平台，展示一部分可供用户在平台上检索的书目，查看馆藏以及一系列其他的馆藏服务。</a:t>
            </a:r>
          </a:p>
          <a:p>
            <a:r>
              <a:rPr lang="zh-CN" altLang="en-US" dirty="0"/>
              <a:t>实例：大学某人文领域教授，拟建设一个本学科的全书目平台，供本学科专家学者研究使用。文献内容不确定，需要人工筛选，筛选后每年定期更新数据。但人文学者无法方便的搭建平台。</a:t>
            </a:r>
          </a:p>
          <a:p>
            <a:r>
              <a:rPr lang="zh-CN" altLang="en-US" dirty="0"/>
              <a:t>服务涉及功能：</a:t>
            </a:r>
          </a:p>
          <a:p>
            <a:r>
              <a:rPr lang="zh-CN" altLang="en-US" dirty="0"/>
              <a:t>书目数据批修改：增删改某一逻辑库字段，在系统外选好数据后，批添加逻辑库字段信息时使用。</a:t>
            </a:r>
          </a:p>
          <a:p>
            <a:r>
              <a:rPr lang="zh-CN" altLang="en-US" dirty="0"/>
              <a:t>自定义逻辑库：每条书目数据后都有一个自定义的逻辑库。</a:t>
            </a:r>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68281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场景</a:t>
            </a:r>
            <a:r>
              <a:rPr lang="en-US" altLang="zh-CN" dirty="0" smtClean="0"/>
              <a:t>2</a:t>
            </a:r>
            <a:r>
              <a:rPr lang="zh-CN" altLang="en-US" dirty="0" smtClean="0"/>
              <a:t>：图书馆内部有自己的书目数据，但没有馆藏数据，而且也没有相应的馆藏展示的后续维护能力。需要使用中心的馆藏信息。</a:t>
            </a:r>
            <a:endParaRPr lang="en-US" altLang="zh-CN" dirty="0" smtClean="0"/>
          </a:p>
          <a:p>
            <a:r>
              <a:rPr lang="zh-CN" altLang="en-US" dirty="0" smtClean="0"/>
              <a:t>实例：文津搜索平台、国家图书馆移动服务平台，关于实体资源部分是由中心提供的数据。</a:t>
            </a:r>
            <a:endParaRPr lang="en-US" altLang="zh-CN" dirty="0" smtClean="0"/>
          </a:p>
          <a:p>
            <a:endParaRPr lang="en-US" altLang="zh-CN" dirty="0"/>
          </a:p>
          <a:p>
            <a:r>
              <a:rPr lang="zh-CN" altLang="en-US" dirty="0" smtClean="0"/>
              <a:t>需要接口：</a:t>
            </a:r>
            <a:r>
              <a:rPr lang="zh-CN" altLang="zh-CN" dirty="0"/>
              <a:t>单条书目数据馆藏展示</a:t>
            </a:r>
            <a:r>
              <a:rPr lang="zh-CN" altLang="zh-CN" dirty="0" smtClean="0"/>
              <a:t>接口</a:t>
            </a:r>
            <a:r>
              <a:rPr lang="zh-CN" altLang="en-US" dirty="0" smtClean="0"/>
              <a:t>；</a:t>
            </a:r>
            <a:endParaRPr lang="en-US" altLang="zh-CN" dirty="0" smtClean="0"/>
          </a:p>
          <a:p>
            <a:r>
              <a:rPr lang="en-US" altLang="zh-CN" dirty="0"/>
              <a:t> </a:t>
            </a:r>
            <a:r>
              <a:rPr lang="en-US" altLang="zh-CN" dirty="0" smtClean="0"/>
              <a:t>                       </a:t>
            </a:r>
            <a:r>
              <a:rPr lang="zh-CN" altLang="en-US" dirty="0" smtClean="0"/>
              <a:t>批量匹配赋值</a:t>
            </a:r>
            <a:r>
              <a:rPr lang="en-US" altLang="zh-CN" dirty="0" smtClean="0"/>
              <a:t>049$b</a:t>
            </a:r>
            <a:r>
              <a:rPr lang="zh-CN" altLang="en-US" dirty="0" smtClean="0"/>
              <a:t>字段。</a:t>
            </a:r>
            <a:endParaRPr lang="zh-CN" altLang="en-US"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3260532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822959" y="1845734"/>
            <a:ext cx="4536441" cy="4023360"/>
          </a:xfrm>
        </p:spPr>
        <p:txBody>
          <a:bodyPr/>
          <a:lstStyle/>
          <a:p>
            <a:r>
              <a:rPr lang="zh-CN" altLang="en-US" dirty="0" smtClean="0"/>
              <a:t>场景</a:t>
            </a:r>
            <a:r>
              <a:rPr lang="en-US" altLang="zh-CN" dirty="0" smtClean="0"/>
              <a:t>3</a:t>
            </a:r>
            <a:r>
              <a:rPr lang="zh-CN" altLang="en-US" dirty="0" smtClean="0"/>
              <a:t>：商业机构如果使用馆藏信息，可以通过</a:t>
            </a:r>
            <a:endParaRPr lang="en-US" altLang="zh-CN" dirty="0" smtClean="0"/>
          </a:p>
          <a:p>
            <a:endParaRPr lang="en-US" altLang="zh-CN" dirty="0" smtClean="0"/>
          </a:p>
          <a:p>
            <a:r>
              <a:rPr lang="zh-CN" altLang="en-US" dirty="0" smtClean="0"/>
              <a:t>豆瓣网</a:t>
            </a:r>
            <a:endParaRPr lang="en-US" altLang="zh-CN" dirty="0"/>
          </a:p>
          <a:p>
            <a:endParaRPr lang="en-US" altLang="zh-CN" dirty="0" smtClean="0"/>
          </a:p>
          <a:p>
            <a:r>
              <a:rPr lang="zh-CN" altLang="en-US" dirty="0" smtClean="0"/>
              <a:t>需求：</a:t>
            </a:r>
            <a:r>
              <a:rPr lang="zh-CN" altLang="zh-CN" dirty="0"/>
              <a:t>单条书目数据馆藏展示接口</a:t>
            </a:r>
            <a:r>
              <a:rPr lang="zh-CN" altLang="en-US" dirty="0"/>
              <a:t>；</a:t>
            </a:r>
            <a:endParaRPr lang="en-US" altLang="zh-CN" dirty="0" smtClean="0"/>
          </a:p>
          <a:p>
            <a:endParaRPr lang="en-US" altLang="zh-CN" dirty="0"/>
          </a:p>
          <a:p>
            <a:endParaRPr lang="zh-CN" altLang="en-US"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8300" y="72215"/>
            <a:ext cx="3695700" cy="6570133"/>
          </a:xfrm>
          <a:prstGeom prst="rect">
            <a:avLst/>
          </a:prstGeom>
        </p:spPr>
      </p:pic>
    </p:spTree>
    <p:extLst>
      <p:ext uri="{BB962C8B-B14F-4D97-AF65-F5344CB8AC3E}">
        <p14:creationId xmlns:p14="http://schemas.microsoft.com/office/powerpoint/2010/main" val="1628896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6" name="图片 5"/>
          <p:cNvPicPr>
            <a:picLocks noChangeAspect="1"/>
          </p:cNvPicPr>
          <p:nvPr/>
        </p:nvPicPr>
        <p:blipFill>
          <a:blip r:embed="rId2"/>
          <a:stretch>
            <a:fillRect/>
          </a:stretch>
        </p:blipFill>
        <p:spPr>
          <a:xfrm>
            <a:off x="1510095" y="1267095"/>
            <a:ext cx="6123809" cy="4323809"/>
          </a:xfrm>
          <a:prstGeom prst="rect">
            <a:avLst/>
          </a:prstGeom>
        </p:spPr>
      </p:pic>
    </p:spTree>
    <p:extLst>
      <p:ext uri="{BB962C8B-B14F-4D97-AF65-F5344CB8AC3E}">
        <p14:creationId xmlns:p14="http://schemas.microsoft.com/office/powerpoint/2010/main" val="7748139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场景</a:t>
            </a:r>
            <a:r>
              <a:rPr lang="en-US" altLang="zh-CN" dirty="0" smtClean="0"/>
              <a:t>4</a:t>
            </a:r>
            <a:r>
              <a:rPr lang="zh-CN" altLang="en-US" dirty="0" smtClean="0"/>
              <a:t>：地方联合目录的创建</a:t>
            </a:r>
            <a:endParaRPr lang="en-US" altLang="zh-CN" dirty="0" smtClean="0"/>
          </a:p>
          <a:p>
            <a:r>
              <a:rPr lang="zh-CN" altLang="en-US" dirty="0" smtClean="0"/>
              <a:t>场景</a:t>
            </a:r>
            <a:r>
              <a:rPr lang="en-US" altLang="zh-CN" dirty="0" smtClean="0"/>
              <a:t>5</a:t>
            </a:r>
            <a:r>
              <a:rPr lang="zh-CN" altLang="en-US" dirty="0" smtClean="0"/>
              <a:t>：</a:t>
            </a:r>
            <a:r>
              <a:rPr lang="en-US" altLang="zh-CN" smtClean="0"/>
              <a:t>……</a:t>
            </a:r>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1497852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stretch>
            <a:fillRect/>
          </a:stretch>
        </p:blipFill>
        <p:spPr>
          <a:xfrm>
            <a:off x="939848" y="432815"/>
            <a:ext cx="4390476" cy="3790476"/>
          </a:xfrm>
          <a:prstGeom prst="rect">
            <a:avLst/>
          </a:prstGeom>
        </p:spPr>
      </p:pic>
      <p:pic>
        <p:nvPicPr>
          <p:cNvPr id="7" name="图片 6"/>
          <p:cNvPicPr>
            <a:picLocks noChangeAspect="1"/>
          </p:cNvPicPr>
          <p:nvPr/>
        </p:nvPicPr>
        <p:blipFill>
          <a:blip r:embed="rId3" cstate="print"/>
          <a:stretch>
            <a:fillRect/>
          </a:stretch>
        </p:blipFill>
        <p:spPr>
          <a:xfrm>
            <a:off x="3842951" y="725404"/>
            <a:ext cx="4523809" cy="4466667"/>
          </a:xfrm>
          <a:prstGeom prst="rect">
            <a:avLst/>
          </a:prstGeom>
        </p:spPr>
      </p:pic>
    </p:spTree>
    <p:extLst>
      <p:ext uri="{BB962C8B-B14F-4D97-AF65-F5344CB8AC3E}">
        <p14:creationId xmlns:p14="http://schemas.microsoft.com/office/powerpoint/2010/main" val="3920962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系统特色</a:t>
            </a:r>
            <a:endParaRPr lang="zh-CN" altLang="en-US" dirty="0"/>
          </a:p>
        </p:txBody>
      </p:sp>
      <p:sp>
        <p:nvSpPr>
          <p:cNvPr id="3" name="内容占位符 2"/>
          <p:cNvSpPr>
            <a:spLocks noGrp="1"/>
          </p:cNvSpPr>
          <p:nvPr>
            <p:ph idx="1"/>
          </p:nvPr>
        </p:nvSpPr>
        <p:spPr/>
        <p:txBody>
          <a:bodyPr/>
          <a:lstStyle/>
          <a:p>
            <a:pPr marL="457200" indent="-457200">
              <a:buFont typeface="+mj-lt"/>
              <a:buAutoNum type="arabicPeriod"/>
            </a:pPr>
            <a:r>
              <a:rPr lang="zh-CN" altLang="en-US" dirty="0" smtClean="0"/>
              <a:t>数据检索速度远超联合编目系统等生产业务平台</a:t>
            </a:r>
            <a:endParaRPr lang="en-US" altLang="zh-CN" dirty="0" smtClean="0"/>
          </a:p>
          <a:p>
            <a:pPr marL="457200" indent="-457200">
              <a:buFont typeface="+mj-lt"/>
              <a:buAutoNum type="arabicPeriod"/>
            </a:pPr>
            <a:r>
              <a:rPr lang="zh-CN" altLang="en-US" dirty="0"/>
              <a:t>因为不是生产平台，对数据的一致性要求不高，所以该平台以检索性能作为更高的优先级。通过分布式查询，提供了远超普通平台的检索效果</a:t>
            </a:r>
            <a:r>
              <a:rPr lang="zh-CN" altLang="en-US" dirty="0" smtClean="0"/>
              <a:t>，预计承载约</a:t>
            </a:r>
            <a:r>
              <a:rPr lang="en-US" altLang="zh-CN" dirty="0" smtClean="0"/>
              <a:t>2</a:t>
            </a:r>
            <a:r>
              <a:rPr lang="zh-CN" altLang="en-US" dirty="0" smtClean="0"/>
              <a:t>亿条馆藏数据。</a:t>
            </a:r>
            <a:endParaRPr lang="zh-CN" altLang="en-US" dirty="0"/>
          </a:p>
          <a:p>
            <a:pPr marL="457200" indent="-457200">
              <a:buFont typeface="+mj-lt"/>
              <a:buAutoNum type="arabicPeriod"/>
            </a:pPr>
            <a:r>
              <a:rPr lang="zh-CN" altLang="en-US" dirty="0"/>
              <a:t>可以同时接受不同格式不同来源的元数据</a:t>
            </a:r>
            <a:r>
              <a:rPr lang="zh-CN" altLang="en-US" dirty="0" smtClean="0"/>
              <a:t>格式；</a:t>
            </a:r>
            <a:endParaRPr lang="en-US" altLang="zh-CN" dirty="0" smtClean="0"/>
          </a:p>
          <a:p>
            <a:pPr marL="457200" indent="-457200">
              <a:buFont typeface="+mj-lt"/>
              <a:buAutoNum type="arabicPeriod"/>
            </a:pPr>
            <a:r>
              <a:rPr lang="zh-CN" altLang="en-US" dirty="0" smtClean="0"/>
              <a:t>可以与联合编目系统书目和馆藏数据进行联动；</a:t>
            </a:r>
            <a:endParaRPr lang="en-US" altLang="zh-CN" dirty="0" smtClean="0"/>
          </a:p>
          <a:p>
            <a:pPr marL="457200" indent="-457200">
              <a:buFont typeface="+mj-lt"/>
              <a:buAutoNum type="arabicPeriod"/>
            </a:pPr>
            <a:r>
              <a:rPr lang="zh-CN" altLang="en-US" dirty="0" smtClean="0"/>
              <a:t>首次尝试对读者访问行为进行统一。</a:t>
            </a:r>
            <a:endParaRPr lang="en-US" altLang="zh-CN" dirty="0"/>
          </a:p>
          <a:p>
            <a:pPr marL="514350" indent="-514350">
              <a:buFont typeface="+mj-ea"/>
              <a:buAutoNum type="arabicPeriod"/>
            </a:pPr>
            <a:endParaRPr lang="en-US" altLang="zh-CN" dirty="0" smtClean="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2454368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en-US" altLang="zh-CN" dirty="0" smtClean="0"/>
          </a:p>
          <a:p>
            <a:endParaRPr lang="en-US" altLang="zh-CN" dirty="0"/>
          </a:p>
          <a:p>
            <a:endParaRPr lang="en-US" altLang="zh-CN" dirty="0" smtClean="0"/>
          </a:p>
          <a:p>
            <a:r>
              <a:rPr lang="en-US" altLang="zh-CN" i="1" dirty="0" smtClean="0"/>
              <a:t>                                   </a:t>
            </a:r>
            <a:r>
              <a:rPr lang="zh-CN" altLang="en-US" sz="3200" i="1" dirty="0" smtClean="0"/>
              <a:t>谢谢！</a:t>
            </a:r>
            <a:endParaRPr lang="zh-CN" altLang="en-US" sz="3200" i="1"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2888924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buFont typeface="Wingdings" pitchFamily="2" charset="2"/>
              <a:buChar char="l"/>
            </a:pPr>
            <a:r>
              <a:rPr lang="en-US" altLang="zh-CN" sz="3200" dirty="0" smtClean="0"/>
              <a:t>2013</a:t>
            </a:r>
            <a:r>
              <a:rPr lang="zh-CN" altLang="en-US" sz="3200" dirty="0" smtClean="0"/>
              <a:t>年，中心启用异构上载。</a:t>
            </a:r>
            <a:endParaRPr lang="en-US" altLang="zh-CN" sz="3200" dirty="0" smtClean="0"/>
          </a:p>
          <a:p>
            <a:pPr>
              <a:buFont typeface="Wingdings" pitchFamily="2" charset="2"/>
              <a:buChar char="l"/>
            </a:pPr>
            <a:r>
              <a:rPr lang="zh-CN" altLang="en-US" sz="3200" dirty="0" smtClean="0"/>
              <a:t>为收集全国各馆馆藏开发了异构上载馆藏接口、同时接受各馆主动提交书目数据，搭建了馆藏的基础体系</a:t>
            </a:r>
            <a:r>
              <a:rPr lang="zh-CN" altLang="en-US" sz="3200" dirty="0" smtClean="0"/>
              <a:t>。</a:t>
            </a:r>
            <a:endParaRPr lang="en-US" altLang="zh-CN" sz="3200" dirty="0" smtClean="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4267408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z="3200" dirty="0"/>
              <a:t>截止</a:t>
            </a:r>
            <a:r>
              <a:rPr lang="en-US" altLang="zh-CN" sz="3200" dirty="0"/>
              <a:t>2014</a:t>
            </a:r>
            <a:r>
              <a:rPr lang="zh-CN" altLang="en-US" sz="3200" dirty="0"/>
              <a:t>年，揭示馆藏数据已经超过</a:t>
            </a:r>
            <a:r>
              <a:rPr lang="en-US" altLang="zh-CN" sz="3200" dirty="0"/>
              <a:t>3000</a:t>
            </a:r>
            <a:r>
              <a:rPr lang="zh-CN" altLang="en-US" sz="3200" dirty="0"/>
              <a:t>万条。</a:t>
            </a:r>
            <a:endParaRPr lang="en-US" altLang="zh-CN" sz="3200" dirty="0"/>
          </a:p>
          <a:p>
            <a:r>
              <a:rPr lang="zh-CN" altLang="en-US" sz="3200" dirty="0"/>
              <a:t>为进一步提高采集效率，</a:t>
            </a:r>
            <a:r>
              <a:rPr lang="en-US" altLang="zh-CN" sz="3200" dirty="0"/>
              <a:t>2014-2015</a:t>
            </a:r>
            <a:r>
              <a:rPr lang="zh-CN" altLang="en-US" sz="3200" dirty="0"/>
              <a:t>年，联合编目中心开发了全国图书馆馆藏采集系统</a:t>
            </a:r>
            <a:endParaRPr lang="en-US" altLang="zh-CN" sz="3200" dirty="0"/>
          </a:p>
          <a:p>
            <a:endParaRPr lang="zh-CN" altLang="en-US" sz="32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2537581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stretch>
            <a:fillRect/>
          </a:stretch>
        </p:blipFill>
        <p:spPr>
          <a:xfrm>
            <a:off x="543429" y="1009953"/>
            <a:ext cx="8057143" cy="4838095"/>
          </a:xfrm>
          <a:prstGeom prst="rect">
            <a:avLst/>
          </a:prstGeom>
        </p:spPr>
      </p:pic>
    </p:spTree>
    <p:extLst>
      <p:ext uri="{BB962C8B-B14F-4D97-AF65-F5344CB8AC3E}">
        <p14:creationId xmlns:p14="http://schemas.microsoft.com/office/powerpoint/2010/main" val="3103342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pic>
        <p:nvPicPr>
          <p:cNvPr id="5" name="图片 4"/>
          <p:cNvPicPr>
            <a:picLocks noChangeAspect="1"/>
          </p:cNvPicPr>
          <p:nvPr/>
        </p:nvPicPr>
        <p:blipFill>
          <a:blip r:embed="rId2" cstate="print"/>
          <a:stretch>
            <a:fillRect/>
          </a:stretch>
        </p:blipFill>
        <p:spPr>
          <a:xfrm>
            <a:off x="286286" y="176619"/>
            <a:ext cx="8571428" cy="6504762"/>
          </a:xfrm>
          <a:prstGeom prst="rect">
            <a:avLst/>
          </a:prstGeom>
        </p:spPr>
      </p:pic>
    </p:spTree>
    <p:extLst>
      <p:ext uri="{BB962C8B-B14F-4D97-AF65-F5344CB8AC3E}">
        <p14:creationId xmlns:p14="http://schemas.microsoft.com/office/powerpoint/2010/main" val="2558879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项目原因</a:t>
            </a:r>
            <a:endParaRPr lang="zh-CN" altLang="en-US" dirty="0"/>
          </a:p>
        </p:txBody>
      </p:sp>
      <p:sp>
        <p:nvSpPr>
          <p:cNvPr id="3" name="内容占位符 2"/>
          <p:cNvSpPr>
            <a:spLocks noGrp="1"/>
          </p:cNvSpPr>
          <p:nvPr>
            <p:ph idx="1"/>
          </p:nvPr>
        </p:nvSpPr>
        <p:spPr/>
        <p:txBody>
          <a:bodyPr>
            <a:normAutofit/>
          </a:bodyPr>
          <a:lstStyle/>
          <a:p>
            <a:r>
              <a:rPr lang="zh-CN" altLang="en-US" sz="3200" dirty="0" smtClean="0"/>
              <a:t>截止目前，馆藏采集处理系统中不考虑地方联合目录的情况，共采集书目数据</a:t>
            </a:r>
            <a:r>
              <a:rPr lang="en-US" altLang="zh-CN" sz="3200" dirty="0" smtClean="0"/>
              <a:t>54,172,847</a:t>
            </a:r>
            <a:r>
              <a:rPr lang="zh-CN" altLang="en-US" sz="3200" dirty="0" smtClean="0"/>
              <a:t>条，并持续以</a:t>
            </a:r>
            <a:r>
              <a:rPr lang="en-US" altLang="zh-CN" sz="3200" dirty="0" smtClean="0"/>
              <a:t>10~20</a:t>
            </a:r>
            <a:r>
              <a:rPr lang="zh-CN" altLang="en-US" sz="3200" dirty="0" smtClean="0"/>
              <a:t>万条</a:t>
            </a:r>
            <a:r>
              <a:rPr lang="en-US" altLang="zh-CN" sz="3200" dirty="0" smtClean="0"/>
              <a:t>/</a:t>
            </a:r>
            <a:r>
              <a:rPr lang="zh-CN" altLang="en-US" sz="3200" dirty="0" smtClean="0"/>
              <a:t>天的速度进行采集。</a:t>
            </a:r>
            <a:endParaRPr lang="en-US" altLang="zh-CN" sz="3200" dirty="0" smtClean="0"/>
          </a:p>
          <a:p>
            <a:r>
              <a:rPr lang="zh-CN" altLang="en-US" sz="3200" dirty="0" smtClean="0"/>
              <a:t>因此，</a:t>
            </a:r>
            <a:r>
              <a:rPr lang="en-US" altLang="zh-CN" sz="3200" dirty="0" smtClean="0"/>
              <a:t>2016-17</a:t>
            </a:r>
            <a:r>
              <a:rPr lang="zh-CN" altLang="en-US" sz="3200" dirty="0" smtClean="0"/>
              <a:t>年，联合编目中心重点工作之一就是设计一个</a:t>
            </a:r>
            <a:r>
              <a:rPr lang="zh-CN" altLang="en-US" sz="3200" dirty="0" smtClean="0">
                <a:solidFill>
                  <a:srgbClr val="FF0000"/>
                </a:solidFill>
              </a:rPr>
              <a:t>馆藏查重灌装系统</a:t>
            </a:r>
            <a:r>
              <a:rPr lang="zh-CN" altLang="en-US" sz="3200" dirty="0" smtClean="0"/>
              <a:t>，来解决采集馆藏的揭示问题。</a:t>
            </a:r>
            <a:endParaRPr lang="en-US" altLang="zh-CN" sz="3200" dirty="0" smtClean="0"/>
          </a:p>
          <a:p>
            <a:endParaRPr lang="zh-CN" altLang="en-US" sz="32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extLst>
      <p:ext uri="{BB962C8B-B14F-4D97-AF65-F5344CB8AC3E}">
        <p14:creationId xmlns:p14="http://schemas.microsoft.com/office/powerpoint/2010/main" val="3505112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联合编目系统的定位</a:t>
            </a:r>
            <a:endParaRPr lang="zh-CN" altLang="en-US" dirty="0"/>
          </a:p>
        </p:txBody>
      </p:sp>
      <p:sp>
        <p:nvSpPr>
          <p:cNvPr id="3" name="内容占位符 2"/>
          <p:cNvSpPr>
            <a:spLocks noGrp="1"/>
          </p:cNvSpPr>
          <p:nvPr>
            <p:ph idx="1"/>
          </p:nvPr>
        </p:nvSpPr>
        <p:spPr/>
        <p:txBody>
          <a:bodyPr>
            <a:normAutofit/>
          </a:bodyPr>
          <a:lstStyle/>
          <a:p>
            <a:r>
              <a:rPr lang="zh-CN" altLang="en-US" sz="3200" dirty="0" smtClean="0"/>
              <a:t>数据选取问题</a:t>
            </a:r>
            <a:endParaRPr lang="en-US" altLang="zh-CN" sz="3200" dirty="0" smtClean="0"/>
          </a:p>
          <a:p>
            <a:r>
              <a:rPr lang="zh-CN" altLang="en-US" sz="3200" dirty="0" smtClean="0"/>
              <a:t>数据质量问题</a:t>
            </a:r>
            <a:endParaRPr lang="en-US" altLang="zh-CN" sz="3200" dirty="0" smtClean="0"/>
          </a:p>
          <a:p>
            <a:r>
              <a:rPr lang="zh-CN" altLang="en-US" sz="3200" dirty="0" smtClean="0"/>
              <a:t>性能问题</a:t>
            </a:r>
            <a:endParaRPr lang="zh-CN" altLang="en-US" sz="3200" dirty="0"/>
          </a:p>
        </p:txBody>
      </p:sp>
      <p:sp>
        <p:nvSpPr>
          <p:cNvPr id="4" name="日期占位符 3"/>
          <p:cNvSpPr>
            <a:spLocks noGrp="1"/>
          </p:cNvSpPr>
          <p:nvPr>
            <p:ph type="dt" sz="half" idx="10"/>
          </p:nvPr>
        </p:nvSpPr>
        <p:spPr/>
        <p:txBody>
          <a:bodyPr/>
          <a:lstStyle/>
          <a:p>
            <a:fld id="{F754B120-5BB4-4622-B421-A28B2082FCD5}" type="datetime1">
              <a:rPr lang="zh-CN" altLang="en-US" smtClean="0"/>
              <a:pPr/>
              <a:t>2017/9/14</a:t>
            </a:fld>
            <a:endParaRPr lang="zh-CN" altLang="en-US"/>
          </a:p>
        </p:txBody>
      </p:sp>
    </p:spTree>
  </p:cSld>
  <p:clrMapOvr>
    <a:masterClrMapping/>
  </p:clrMapOvr>
</p:sld>
</file>

<file path=ppt/theme/theme1.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439</TotalTime>
  <Words>874</Words>
  <Application>Microsoft Office PowerPoint</Application>
  <PresentationFormat>全屏显示(4:3)</PresentationFormat>
  <Paragraphs>118</Paragraphs>
  <Slides>31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31</vt:i4>
      </vt:variant>
    </vt:vector>
  </HeadingPairs>
  <TitlesOfParts>
    <vt:vector size="37" baseType="lpstr">
      <vt:lpstr>等线</vt:lpstr>
      <vt:lpstr>宋体</vt:lpstr>
      <vt:lpstr>Calibri</vt:lpstr>
      <vt:lpstr>Calibri Light</vt:lpstr>
      <vt:lpstr>Wingdings</vt:lpstr>
      <vt:lpstr>回顾</vt:lpstr>
      <vt:lpstr>全国实体资源馆藏管理与服务平台</vt:lpstr>
      <vt:lpstr>项目原因</vt:lpstr>
      <vt:lpstr>PowerPoint 演示文稿</vt:lpstr>
      <vt:lpstr>PowerPoint 演示文稿</vt:lpstr>
      <vt:lpstr>PowerPoint 演示文稿</vt:lpstr>
      <vt:lpstr>PowerPoint 演示文稿</vt:lpstr>
      <vt:lpstr>PowerPoint 演示文稿</vt:lpstr>
      <vt:lpstr>项目原因</vt:lpstr>
      <vt:lpstr>联合编目系统的定位</vt:lpstr>
      <vt:lpstr>馆藏管理与揭示平台要解决的问题</vt:lpstr>
      <vt:lpstr>数据范围问题</vt:lpstr>
      <vt:lpstr>联编服务一致性问题 </vt:lpstr>
      <vt:lpstr>系统重点功能</vt:lpstr>
      <vt:lpstr>系统重点功能</vt:lpstr>
      <vt:lpstr>如何解决多来源数据的查重</vt:lpstr>
      <vt:lpstr>PowerPoint 演示文稿</vt:lpstr>
      <vt:lpstr>PowerPoint 演示文稿</vt:lpstr>
      <vt:lpstr>系统重点功能</vt:lpstr>
      <vt:lpstr>PowerPoint 演示文稿</vt:lpstr>
      <vt:lpstr>PowerPoint 演示文稿</vt:lpstr>
      <vt:lpstr>系统重点功能</vt:lpstr>
      <vt:lpstr>系统重点功能</vt:lpstr>
      <vt:lpstr>平台如何运行</vt:lpstr>
      <vt:lpstr>系统重点功能</vt:lpstr>
      <vt:lpstr>PowerPoint 演示文稿</vt:lpstr>
      <vt:lpstr>PowerPoint 演示文稿</vt:lpstr>
      <vt:lpstr>PowerPoint 演示文稿</vt:lpstr>
      <vt:lpstr>PowerPoint 演示文稿</vt:lpstr>
      <vt:lpstr>PowerPoint 演示文稿</vt:lpstr>
      <vt:lpstr>系统特色</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索晶</dc:creator>
  <cp:lastModifiedBy>索晶</cp:lastModifiedBy>
  <cp:revision>35</cp:revision>
  <dcterms:created xsi:type="dcterms:W3CDTF">2017-09-06T00:16:57Z</dcterms:created>
  <dcterms:modified xsi:type="dcterms:W3CDTF">2017-09-14T01:32:34Z</dcterms:modified>
</cp:coreProperties>
</file>