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4" r:id="rId4"/>
    <p:sldId id="258" r:id="rId5"/>
    <p:sldId id="260" r:id="rId6"/>
    <p:sldId id="261" r:id="rId7"/>
    <p:sldId id="262" r:id="rId8"/>
    <p:sldId id="265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-642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CF1ED0-66BF-4BB1-8E4A-F29E23F5DBDC}" type="datetimeFigureOut">
              <a:rPr lang="zh-CN" altLang="en-US" smtClean="0"/>
              <a:pPr/>
              <a:t>2017-9-15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7E6328-7EBE-4DB7-BE54-E226326F923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4800" dirty="0" smtClean="0"/>
              <a:t>全国图书馆联合编目中心业务培训工作总结</a:t>
            </a:r>
            <a:endParaRPr lang="zh-CN" altLang="en-US" sz="48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03859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名称规范数据共享方案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批处理方案</a:t>
            </a:r>
            <a:endParaRPr lang="en-US" altLang="zh-CN" sz="3200" dirty="0" smtClean="0"/>
          </a:p>
          <a:p>
            <a:pPr lvl="1"/>
            <a:r>
              <a:rPr lang="en-US" altLang="zh-CN" sz="3000" dirty="0" smtClean="0"/>
              <a:t>1</a:t>
            </a:r>
            <a:r>
              <a:rPr lang="zh-CN" altLang="en-US" sz="3000" dirty="0" smtClean="0"/>
              <a:t>，各馆的书目数据</a:t>
            </a:r>
            <a:endParaRPr lang="en-US" altLang="zh-CN" sz="3000" dirty="0" smtClean="0"/>
          </a:p>
          <a:p>
            <a:pPr lvl="1"/>
            <a:r>
              <a:rPr lang="en-US" altLang="zh-CN" sz="3000" dirty="0" smtClean="0"/>
              <a:t>2</a:t>
            </a:r>
            <a:r>
              <a:rPr lang="zh-CN" altLang="en-US" sz="3000" dirty="0" smtClean="0"/>
              <a:t>，中心的名称规范数据</a:t>
            </a:r>
            <a:endParaRPr lang="en-US" altLang="zh-CN" sz="3000" dirty="0" smtClean="0"/>
          </a:p>
          <a:p>
            <a:pPr lvl="1"/>
            <a:r>
              <a:rPr lang="en-US" altLang="zh-CN" sz="3000" dirty="0" smtClean="0"/>
              <a:t>3</a:t>
            </a:r>
            <a:r>
              <a:rPr lang="zh-CN" altLang="en-US" sz="3000" dirty="0" smtClean="0"/>
              <a:t>，中心的书目数据</a:t>
            </a:r>
            <a:endParaRPr lang="en-US" altLang="zh-CN" sz="3000" dirty="0" smtClean="0"/>
          </a:p>
          <a:p>
            <a:pPr lvl="1"/>
            <a:endParaRPr lang="en-US" altLang="zh-CN" sz="3000" dirty="0"/>
          </a:p>
          <a:p>
            <a:pPr lvl="1"/>
            <a:endParaRPr lang="zh-CN" alt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3561260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1364357" y="1312814"/>
          <a:ext cx="9038599" cy="4759369"/>
        </p:xfrm>
        <a:graphic>
          <a:graphicData uri="http://schemas.openxmlformats.org/drawingml/2006/table">
            <a:tbl>
              <a:tblPr/>
              <a:tblGrid>
                <a:gridCol w="1500306"/>
                <a:gridCol w="7538293"/>
              </a:tblGrid>
              <a:tr h="306463">
                <a:tc>
                  <a:txBody>
                    <a:bodyPr/>
                    <a:lstStyle/>
                    <a:p>
                      <a:endParaRPr lang="zh-CN" altLang="en-US" sz="1300" dirty="0"/>
                    </a:p>
                  </a:txBody>
                  <a:tcPr marL="66507" marR="66507" marT="33253" marB="33253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 marL="66507" marR="66507" marT="33253" marB="33253">
                    <a:lnL>
                      <a:noFill/>
                    </a:lnL>
                  </a:tcPr>
                </a:tc>
              </a:tr>
              <a:tr h="306463"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300"/>
                    </a:p>
                  </a:txBody>
                  <a:tcPr marL="66507" marR="66507" marT="33253" marB="33253">
                    <a:lnL>
                      <a:noFill/>
                    </a:lnL>
                  </a:tcPr>
                </a:tc>
              </a:tr>
              <a:tr h="349922">
                <a:tc>
                  <a:txBody>
                    <a:bodyPr/>
                    <a:lstStyle/>
                    <a:p>
                      <a:r>
                        <a:rPr lang="en-US" altLang="zh-CN" sz="2000"/>
                        <a:t>2001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|a </a:t>
                      </a:r>
                      <a:r>
                        <a:rPr lang="zh-CN" altLang="en-US" sz="2000"/>
                        <a:t>鲁迅文学全集 </a:t>
                      </a:r>
                      <a:r>
                        <a:rPr lang="en-US" altLang="zh-CN" sz="2000"/>
                        <a:t>|9 </a:t>
                      </a:r>
                      <a:r>
                        <a:rPr lang="en-US" sz="2000"/>
                        <a:t>lu xun wen xue quan ji |h 5 |i </a:t>
                      </a:r>
                      <a:r>
                        <a:rPr lang="zh-CN" altLang="en-US" sz="2000"/>
                        <a:t>杂文 </a:t>
                      </a:r>
                      <a:r>
                        <a:rPr lang="en-US" altLang="zh-CN" sz="2000"/>
                        <a:t>|</a:t>
                      </a:r>
                      <a:r>
                        <a:rPr lang="en-US" sz="2000"/>
                        <a:t>b </a:t>
                      </a:r>
                      <a:r>
                        <a:rPr lang="zh-CN" altLang="en-US" sz="2000"/>
                        <a:t>专著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</a:tcPr>
                </a:tc>
              </a:tr>
              <a:tr h="306463">
                <a:tc>
                  <a:txBody>
                    <a:bodyPr/>
                    <a:lstStyle/>
                    <a:p>
                      <a:r>
                        <a:rPr lang="en-US" altLang="zh-CN" sz="2000"/>
                        <a:t>210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|a </a:t>
                      </a:r>
                      <a:r>
                        <a:rPr lang="zh-CN" altLang="en-US" sz="2000" dirty="0"/>
                        <a:t>北京 </a:t>
                      </a:r>
                      <a:r>
                        <a:rPr lang="en-US" altLang="zh-CN" sz="2000" dirty="0"/>
                        <a:t>|</a:t>
                      </a:r>
                      <a:r>
                        <a:rPr lang="en-US" sz="2000" dirty="0"/>
                        <a:t>c </a:t>
                      </a:r>
                      <a:r>
                        <a:rPr lang="zh-CN" altLang="en-US" sz="2000" dirty="0"/>
                        <a:t>群言出版社 </a:t>
                      </a:r>
                      <a:r>
                        <a:rPr lang="en-US" altLang="zh-CN" sz="2000" dirty="0"/>
                        <a:t>|</a:t>
                      </a:r>
                      <a:r>
                        <a:rPr lang="en-US" sz="2000" dirty="0"/>
                        <a:t>d 2017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463">
                <a:tc>
                  <a:txBody>
                    <a:bodyPr/>
                    <a:lstStyle/>
                    <a:p>
                      <a:r>
                        <a:rPr lang="en-US" altLang="zh-CN" sz="2000"/>
                        <a:t>215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/>
                        <a:t>|a 360</a:t>
                      </a:r>
                      <a:r>
                        <a:rPr lang="zh-CN" altLang="en-US" sz="2000"/>
                        <a:t>页 </a:t>
                      </a:r>
                      <a:r>
                        <a:rPr lang="en-US" altLang="zh-CN" sz="2000"/>
                        <a:t>|d 24cm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5905">
                <a:tc>
                  <a:txBody>
                    <a:bodyPr/>
                    <a:lstStyle/>
                    <a:p>
                      <a:r>
                        <a:rPr lang="en-US" altLang="zh-CN" sz="2000"/>
                        <a:t>330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/>
                        <a:t>|a </a:t>
                      </a:r>
                      <a:r>
                        <a:rPr lang="zh-CN" altLang="en-US" sz="2000"/>
                        <a:t>本书收录了</a:t>
                      </a:r>
                      <a:r>
                        <a:rPr lang="en-US" altLang="zh-CN" sz="2000"/>
                        <a:t>《</a:t>
                      </a:r>
                      <a:r>
                        <a:rPr lang="zh-CN" altLang="en-US" sz="2000"/>
                        <a:t>且介亭杂文</a:t>
                      </a:r>
                      <a:r>
                        <a:rPr lang="en-US" altLang="zh-CN" sz="2000"/>
                        <a:t>》《</a:t>
                      </a:r>
                      <a:r>
                        <a:rPr lang="zh-CN" altLang="en-US" sz="2000"/>
                        <a:t>且介亭杂文二集</a:t>
                      </a:r>
                      <a:r>
                        <a:rPr lang="en-US" altLang="zh-CN" sz="2000"/>
                        <a:t>》《</a:t>
                      </a:r>
                      <a:r>
                        <a:rPr lang="zh-CN" altLang="en-US" sz="2000"/>
                        <a:t>且介亭杂文末编</a:t>
                      </a:r>
                      <a:r>
                        <a:rPr lang="en-US" altLang="zh-CN" sz="2000"/>
                        <a:t>》</a:t>
                      </a:r>
                      <a:r>
                        <a:rPr lang="zh-CN" altLang="en-US" sz="2000"/>
                        <a:t>三部杂文集。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463">
                <a:tc>
                  <a:txBody>
                    <a:bodyPr/>
                    <a:lstStyle/>
                    <a:p>
                      <a:r>
                        <a:rPr lang="en-US" altLang="zh-CN" sz="2000"/>
                        <a:t>6060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/>
                        <a:t>|a </a:t>
                      </a:r>
                      <a:r>
                        <a:rPr lang="zh-CN" altLang="en-US" sz="2000"/>
                        <a:t>鲁迅著作 </a:t>
                      </a:r>
                      <a:r>
                        <a:rPr lang="en-US" altLang="zh-CN" sz="2000"/>
                        <a:t>|j </a:t>
                      </a:r>
                      <a:r>
                        <a:rPr lang="zh-CN" altLang="en-US" sz="2000"/>
                        <a:t>全集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463">
                <a:tc>
                  <a:txBody>
                    <a:bodyPr/>
                    <a:lstStyle/>
                    <a:p>
                      <a:r>
                        <a:rPr lang="en-US" altLang="zh-CN" sz="2000"/>
                        <a:t>6060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/>
                        <a:t>|a </a:t>
                      </a:r>
                      <a:r>
                        <a:rPr lang="zh-CN" altLang="en-US" sz="2000"/>
                        <a:t>鲁迅杂文 </a:t>
                      </a:r>
                      <a:r>
                        <a:rPr lang="en-US" altLang="zh-CN" sz="2000"/>
                        <a:t>|j </a:t>
                      </a:r>
                      <a:r>
                        <a:rPr lang="zh-CN" altLang="en-US" sz="2000"/>
                        <a:t>杂文集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463">
                <a:tc>
                  <a:txBody>
                    <a:bodyPr/>
                    <a:lstStyle/>
                    <a:p>
                      <a:r>
                        <a:rPr lang="en-US" altLang="zh-CN" sz="2000"/>
                        <a:t>701 0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|a </a:t>
                      </a:r>
                      <a:r>
                        <a:rPr lang="zh-CN" altLang="en-US" sz="2000" b="1" dirty="0">
                          <a:solidFill>
                            <a:srgbClr val="FF0000"/>
                          </a:solidFill>
                        </a:rPr>
                        <a:t>鲁迅 </a:t>
                      </a:r>
                      <a:r>
                        <a:rPr lang="en-US" altLang="zh-CN" sz="2000" b="1" dirty="0">
                          <a:solidFill>
                            <a:srgbClr val="FF0000"/>
                          </a:solidFill>
                        </a:rPr>
                        <a:t>|9 </a:t>
                      </a:r>
                      <a:r>
                        <a:rPr lang="en-US" sz="2000" b="1" dirty="0" err="1">
                          <a:solidFill>
                            <a:srgbClr val="FF0000"/>
                          </a:solidFill>
                        </a:rPr>
                        <a:t>lu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b="1" dirty="0" err="1">
                          <a:solidFill>
                            <a:srgbClr val="FF0000"/>
                          </a:solidFill>
                        </a:rPr>
                        <a:t>xun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 |f (1881-1936) |4 </a:t>
                      </a:r>
                      <a:r>
                        <a:rPr lang="zh-CN" altLang="en-US" sz="2000" dirty="0">
                          <a:solidFill>
                            <a:srgbClr val="FF0000"/>
                          </a:solidFill>
                        </a:rPr>
                        <a:t>著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9922">
                <a:tc>
                  <a:txBody>
                    <a:bodyPr/>
                    <a:lstStyle/>
                    <a:p>
                      <a:r>
                        <a:rPr lang="en-US" altLang="zh-CN" sz="2000"/>
                        <a:t>801 0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/>
                        <a:t>|a CN |b </a:t>
                      </a:r>
                      <a:r>
                        <a:rPr lang="zh-CN" altLang="en-US" sz="2000"/>
                        <a:t>浙江省新华书店集团公司 </a:t>
                      </a:r>
                      <a:r>
                        <a:rPr lang="en-US" altLang="zh-CN" sz="2000"/>
                        <a:t>|c 20170906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6463">
                <a:tc>
                  <a:txBody>
                    <a:bodyPr/>
                    <a:lstStyle/>
                    <a:p>
                      <a:r>
                        <a:rPr lang="en-US" altLang="zh-CN" sz="2000"/>
                        <a:t>801 2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|a CN |b OLCC |c 20170912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9889">
                <a:tc>
                  <a:txBody>
                    <a:bodyPr/>
                    <a:lstStyle/>
                    <a:p>
                      <a:r>
                        <a:rPr lang="en-US" altLang="zh-CN" sz="2000"/>
                        <a:t>8564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|u http://www.zxhsd.com/kgsm/ts/2017/09/01/3880092.shtml</a:t>
                      </a:r>
                    </a:p>
                  </a:txBody>
                  <a:tcPr marL="66507" marR="66507" marT="33253" marB="3325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/>
              <a:t>2018</a:t>
            </a:r>
            <a:r>
              <a:rPr lang="zh-CN" altLang="en-US" sz="4000" dirty="0" smtClean="0"/>
              <a:t>年基于和上图合作的成果，完成一套自动匹配的自动化工具。</a:t>
            </a:r>
            <a:endParaRPr lang="en-US" altLang="zh-CN" sz="4000" dirty="0" smtClean="0"/>
          </a:p>
          <a:p>
            <a:r>
              <a:rPr lang="zh-CN" altLang="en-US" sz="4000" dirty="0" smtClean="0"/>
              <a:t>可以使成员馆的书目数据快速建立与名称规范的关联关系。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731945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/>
              <a:t>国图将建设一个自动匹配书目数据的系统，由各馆</a:t>
            </a:r>
            <a:r>
              <a:rPr lang="zh-CN" altLang="en-US" sz="4000" dirty="0" smtClean="0"/>
              <a:t>自行替换</a:t>
            </a:r>
            <a:r>
              <a:rPr lang="zh-CN" altLang="en-US" sz="4000" dirty="0" smtClean="0"/>
              <a:t>书目数据。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21778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 smtClean="0"/>
              <a:t>剩余数据由成员馆单条查询完成，国图将提供异构查询接口，帮助成员馆在自己的系统中逐步完成名称规范建设。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1545687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名称规范共建的设想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/>
              <a:t>名称规范数据标准的建设</a:t>
            </a:r>
            <a:endParaRPr lang="en-US" altLang="zh-CN" sz="3600" dirty="0" smtClean="0"/>
          </a:p>
          <a:p>
            <a:r>
              <a:rPr lang="zh-CN" altLang="en-US" sz="3600" dirty="0" smtClean="0"/>
              <a:t>名称规范相关培训工作</a:t>
            </a:r>
            <a:endParaRPr lang="en-US" altLang="zh-CN" sz="3600" dirty="0" smtClean="0"/>
          </a:p>
          <a:p>
            <a:r>
              <a:rPr lang="zh-CN" altLang="en-US" sz="3600" dirty="0" smtClean="0"/>
              <a:t>名称规范数据的影响比较大，所以共建的方式与书目数据差异比较大</a:t>
            </a:r>
            <a:endParaRPr lang="en-US" altLang="zh-CN" sz="3600" dirty="0" smtClean="0"/>
          </a:p>
          <a:p>
            <a:r>
              <a:rPr lang="zh-CN" altLang="en-US" sz="3600" dirty="0" smtClean="0"/>
              <a:t>在名称规范共享工作推进一段时间后，适时启动名称规范共建</a:t>
            </a:r>
            <a:r>
              <a:rPr lang="zh-CN" altLang="en-US" sz="3600" dirty="0" smtClean="0"/>
              <a:t>。</a:t>
            </a:r>
            <a:endParaRPr lang="en-US" altLang="zh-CN" sz="3600" dirty="0" smtClean="0"/>
          </a:p>
          <a:p>
            <a:r>
              <a:rPr lang="en-US" altLang="zh-CN" sz="3600" dirty="0" smtClean="0"/>
              <a:t>314</a:t>
            </a:r>
            <a:r>
              <a:rPr lang="zh-CN" altLang="en-US" sz="3600" dirty="0" smtClean="0"/>
              <a:t>字段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446738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联合编目工作需要靠大家的努力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软件商需要配合的内容：共享部分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3600" smtClean="0"/>
              <a:t>权限控制</a:t>
            </a:r>
            <a:endParaRPr lang="en-US" altLang="zh-CN" sz="3600" smtClean="0"/>
          </a:p>
          <a:p>
            <a:r>
              <a:rPr lang="zh-CN" altLang="en-US" sz="3600" dirty="0" smtClean="0"/>
              <a:t>名称规范库（类似一个新的书目数据库，具体字段定义我们可以提供）</a:t>
            </a:r>
            <a:endParaRPr lang="en-US" altLang="zh-CN" sz="3600" dirty="0" smtClean="0"/>
          </a:p>
          <a:p>
            <a:r>
              <a:rPr lang="zh-CN" altLang="en-US" sz="3600" dirty="0" smtClean="0"/>
              <a:t>与书目数据库的关系（有两种方式，标目法和主键值）</a:t>
            </a:r>
            <a:endParaRPr lang="en-US" altLang="zh-CN" sz="3600" dirty="0" smtClean="0"/>
          </a:p>
          <a:p>
            <a:r>
              <a:rPr lang="zh-CN" altLang="en-US" sz="3600" dirty="0" smtClean="0"/>
              <a:t>支持新的异构接口</a:t>
            </a:r>
            <a:endParaRPr lang="en-US" altLang="zh-CN" sz="3600" dirty="0" smtClean="0"/>
          </a:p>
          <a:p>
            <a:r>
              <a:rPr lang="zh-CN" altLang="en-US" sz="3600" dirty="0" smtClean="0"/>
              <a:t>检索功能和用户服务的改进。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625935307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378</Words>
  <Application>Microsoft Office PowerPoint</Application>
  <PresentationFormat>自定义</PresentationFormat>
  <Paragraphs>43</Paragraphs>
  <Slides>9</Slides>
  <Notes>0</Notes>
  <HiddenSlides>1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流畅</vt:lpstr>
      <vt:lpstr>全国图书馆联合编目中心业务培训工作总结</vt:lpstr>
      <vt:lpstr>名称规范数据共享方案</vt:lpstr>
      <vt:lpstr>幻灯片 3</vt:lpstr>
      <vt:lpstr>幻灯片 4</vt:lpstr>
      <vt:lpstr>幻灯片 5</vt:lpstr>
      <vt:lpstr>幻灯片 6</vt:lpstr>
      <vt:lpstr>名称规范共建的设想</vt:lpstr>
      <vt:lpstr>幻灯片 8</vt:lpstr>
      <vt:lpstr>软件商需要配合的内容：共享部分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名称规范控制工作接口方案</dc:title>
  <dc:creator>索晶</dc:creator>
  <cp:lastModifiedBy>user</cp:lastModifiedBy>
  <cp:revision>18</cp:revision>
  <dcterms:created xsi:type="dcterms:W3CDTF">2017-09-14T23:25:32Z</dcterms:created>
  <dcterms:modified xsi:type="dcterms:W3CDTF">2017-09-15T05:16:36Z</dcterms:modified>
</cp:coreProperties>
</file>